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6858000" cx="9144000"/>
  <p:notesSz cx="6858000" cy="9144000"/>
  <p:embeddedFontLst>
    <p:embeddedFont>
      <p:font typeface="Alfa Slab One"/>
      <p:regular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schemas.openxmlformats.org/officeDocument/2006/relationships/font" Target="fonts/AlfaSlabOne-regular.fntdata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3184364a6b_1_47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3184364a6b_1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3184364a6b_1_307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3184364a6b_1_3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3184364a6b_1_312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13184364a6b_1_3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3184364a6b_1_327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3184364a6b_1_3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3184364a6b_1_351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3184364a6b_1_3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3184364a6b_1_377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13184364a6b_1_3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3184364a6b_1_232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3184364a6b_1_2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13184364a6b_1_237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13184364a6b_1_2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3184364a6b_1_245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3184364a6b_1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13184364a6b_1_261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13184364a6b_1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3184364a6b_1_284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13184364a6b_1_2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13184364a6b_1_185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13184364a6b_1_1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13184364a6b_1_99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13184364a6b_1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13184364a6b_1_123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13184364a6b_1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3184364a6b_1_139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13184364a6b_1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3184364a6b_1_162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13184364a6b_1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13184364a6b_1_205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13184364a6b_1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hyperlink" Target="https://www.youtube.com/watch?v=zFZEqPFnhPA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hyperlink" Target="https://www.youtube.com/watch?v=AueLd1-H1V8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hyperlink" Target="https://www.youtube.com/watch?v=C_0ccXOz2QI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hyperlink" Target="https://www.youtube.com/watch?v=OJA552n_S6I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hyperlink" Target="https://www.youtube.com/watch?v=_KnrQ81AJHM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www.youtube.com/watch?v=kzntz1O1vOM" TargetMode="External"/><Relationship Id="rId4" Type="http://schemas.openxmlformats.org/officeDocument/2006/relationships/hyperlink" Target="https://www.youtube.com/watch?v=ONT3ajQRlY4" TargetMode="External"/><Relationship Id="rId5" Type="http://schemas.openxmlformats.org/officeDocument/2006/relationships/hyperlink" Target="https://www.youtube.com/watch?v=kzntz1O1vOM" TargetMode="External"/><Relationship Id="rId6" Type="http://schemas.openxmlformats.org/officeDocument/2006/relationships/hyperlink" Target="https://www.youtube.com/watch?v=xkn42DHqQyY" TargetMode="External"/><Relationship Id="rId7" Type="http://schemas.openxmlformats.org/officeDocument/2006/relationships/hyperlink" Target="https://www.youtube.com/watch?v=Zix5EP74jTs" TargetMode="External"/><Relationship Id="rId8" Type="http://schemas.openxmlformats.org/officeDocument/2006/relationships/hyperlink" Target="https://www.youtube.com/watch?v=xkn42DHqQyY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youtube.com/watch?v=1Sp_dQorGvA" TargetMode="External"/><Relationship Id="rId4" Type="http://schemas.openxmlformats.org/officeDocument/2006/relationships/image" Target="../media/image2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png"/><Relationship Id="rId4" Type="http://schemas.openxmlformats.org/officeDocument/2006/relationships/hyperlink" Target="https://www.youtube.com/watch?v=Mb2z3nzOFDE&amp;t=35s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2623433"/>
            <a:ext cx="8520600" cy="26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C9800"/>
                </a:solidFill>
                <a:latin typeface="Alfa Slab One"/>
                <a:ea typeface="Alfa Slab One"/>
                <a:cs typeface="Alfa Slab One"/>
                <a:sym typeface="Alfa Slab One"/>
              </a:rPr>
              <a:t>Skill Development Workouts</a:t>
            </a:r>
            <a:endParaRPr>
              <a:solidFill>
                <a:srgbClr val="FC9800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1900" y="319270"/>
            <a:ext cx="3080200" cy="206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092011"/>
            <a:ext cx="9144001" cy="4673978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/>
          <p:nvPr/>
        </p:nvSpPr>
        <p:spPr>
          <a:xfrm>
            <a:off x="530075" y="1358475"/>
            <a:ext cx="4041900" cy="4250100"/>
          </a:xfrm>
          <a:prstGeom prst="rect">
            <a:avLst/>
          </a:prstGeom>
          <a:noFill/>
          <a:ln cap="flat" cmpd="sng" w="1143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4"/>
          <p:cNvSpPr txBox="1"/>
          <p:nvPr/>
        </p:nvSpPr>
        <p:spPr>
          <a:xfrm>
            <a:off x="2824125" y="1817300"/>
            <a:ext cx="1352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</a:rPr>
              <a:t>SHOOTING</a:t>
            </a:r>
            <a:endParaRPr>
              <a:solidFill>
                <a:srgbClr val="0000FF"/>
              </a:solidFill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4659375" y="3507650"/>
            <a:ext cx="3958200" cy="2100900"/>
          </a:xfrm>
          <a:prstGeom prst="rect">
            <a:avLst/>
          </a:prstGeom>
          <a:noFill/>
          <a:ln cap="flat" cmpd="sng" w="76200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6611000" y="517267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4"/>
          <p:cNvSpPr/>
          <p:nvPr/>
        </p:nvSpPr>
        <p:spPr>
          <a:xfrm>
            <a:off x="4659450" y="1358475"/>
            <a:ext cx="3958200" cy="20376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4"/>
          <p:cNvSpPr txBox="1"/>
          <p:nvPr/>
        </p:nvSpPr>
        <p:spPr>
          <a:xfrm>
            <a:off x="4920425" y="1817300"/>
            <a:ext cx="1352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DEFENSE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4783050" y="4210900"/>
            <a:ext cx="1892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C9800"/>
                </a:solidFill>
              </a:rPr>
              <a:t>BALL HANDLING</a:t>
            </a:r>
            <a:endParaRPr>
              <a:solidFill>
                <a:srgbClr val="FC98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type="ctrTitle"/>
          </p:nvPr>
        </p:nvSpPr>
        <p:spPr>
          <a:xfrm>
            <a:off x="311700" y="2623433"/>
            <a:ext cx="8520600" cy="26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  <a:latin typeface="Alfa Slab One"/>
                <a:ea typeface="Alfa Slab One"/>
                <a:cs typeface="Alfa Slab One"/>
                <a:sym typeface="Alfa Slab One"/>
              </a:rPr>
              <a:t>Shooting </a:t>
            </a:r>
            <a:r>
              <a:rPr lang="en">
                <a:solidFill>
                  <a:srgbClr val="0000FF"/>
                </a:solidFill>
                <a:latin typeface="Alfa Slab One"/>
                <a:ea typeface="Alfa Slab One"/>
                <a:cs typeface="Alfa Slab One"/>
                <a:sym typeface="Alfa Slab One"/>
              </a:rPr>
              <a:t>Workouts</a:t>
            </a:r>
            <a:endParaRPr>
              <a:solidFill>
                <a:srgbClr val="0000FF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1900" y="319270"/>
            <a:ext cx="3080200" cy="206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6"/>
          <p:cNvPicPr preferRelativeResize="0"/>
          <p:nvPr/>
        </p:nvPicPr>
        <p:blipFill rotWithShape="1">
          <a:blip r:embed="rId3">
            <a:alphaModFix/>
          </a:blip>
          <a:srcRect b="0" l="0" r="49441" t="0"/>
          <a:stretch/>
        </p:blipFill>
        <p:spPr>
          <a:xfrm>
            <a:off x="4298300" y="1356875"/>
            <a:ext cx="4623150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Setup</a:t>
            </a:r>
            <a:endParaRPr/>
          </a:p>
        </p:txBody>
      </p:sp>
      <p:sp>
        <p:nvSpPr>
          <p:cNvPr id="81" name="Google Shape;81;p16"/>
          <p:cNvSpPr txBox="1"/>
          <p:nvPr>
            <p:ph idx="1" type="body"/>
          </p:nvPr>
        </p:nvSpPr>
        <p:spPr>
          <a:xfrm>
            <a:off x="311700" y="1536625"/>
            <a:ext cx="36507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occupy half the court (3 baskets)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Workout will be 10 minutes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 minutes to review drills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 minutes of form shooting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 minutes of shooting drills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6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6"/>
          <p:cNvSpPr/>
          <p:nvPr/>
        </p:nvSpPr>
        <p:spPr>
          <a:xfrm>
            <a:off x="4786800" y="1589225"/>
            <a:ext cx="4045500" cy="4209300"/>
          </a:xfrm>
          <a:prstGeom prst="rect">
            <a:avLst/>
          </a:prstGeom>
          <a:noFill/>
          <a:ln cap="flat" cmpd="sng" w="762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4" name="Google Shape;84;p16"/>
          <p:cNvGrpSpPr/>
          <p:nvPr/>
        </p:nvGrpSpPr>
        <p:grpSpPr>
          <a:xfrm rot="10800000">
            <a:off x="6683247" y="1536623"/>
            <a:ext cx="796800" cy="422525"/>
            <a:chOff x="-1860550" y="1491425"/>
            <a:chExt cx="796800" cy="422525"/>
          </a:xfrm>
        </p:grpSpPr>
        <p:sp>
          <p:nvSpPr>
            <p:cNvPr id="85" name="Google Shape;85;p16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16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7" name="Google Shape;87;p16"/>
          <p:cNvGrpSpPr/>
          <p:nvPr/>
        </p:nvGrpSpPr>
        <p:grpSpPr>
          <a:xfrm>
            <a:off x="6683250" y="5376000"/>
            <a:ext cx="796800" cy="422525"/>
            <a:chOff x="-1860550" y="1491425"/>
            <a:chExt cx="796800" cy="422525"/>
          </a:xfrm>
        </p:grpSpPr>
        <p:sp>
          <p:nvSpPr>
            <p:cNvPr id="88" name="Google Shape;88;p16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p16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7"/>
          <p:cNvPicPr preferRelativeResize="0"/>
          <p:nvPr/>
        </p:nvPicPr>
        <p:blipFill rotWithShape="1">
          <a:blip r:embed="rId3">
            <a:alphaModFix/>
          </a:blip>
          <a:srcRect b="0" l="0" r="49441" t="0"/>
          <a:stretch/>
        </p:blipFill>
        <p:spPr>
          <a:xfrm>
            <a:off x="4298300" y="1356875"/>
            <a:ext cx="4623150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Form Shooting</a:t>
            </a:r>
            <a:endParaRPr/>
          </a:p>
        </p:txBody>
      </p:sp>
      <p:sp>
        <p:nvSpPr>
          <p:cNvPr id="96" name="Google Shape;96;p17"/>
          <p:cNvSpPr txBox="1"/>
          <p:nvPr>
            <p:ph idx="1" type="body"/>
          </p:nvPr>
        </p:nvSpPr>
        <p:spPr>
          <a:xfrm>
            <a:off x="311700" y="1272525"/>
            <a:ext cx="3925200" cy="550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Divide players between the three baskets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All players need a ball for this 3 minute drill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Standing 3-5 feet in front of the basket, have player practice one hand form shooting.  If players are consistently making the shot, they can take 1 step back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Have players rotate positions after 1 minute so they shoot on the two sides and in front of the basket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Video shows how to do the drill at home without a basket. (</a:t>
            </a:r>
            <a:r>
              <a:rPr lang="en" u="sng">
                <a:solidFill>
                  <a:schemeClr val="hlink"/>
                </a:solidFill>
                <a:hlinkClick r:id="rId4"/>
              </a:rPr>
              <a:t>One-Hand Shooting Drill with Allan Houston</a:t>
            </a:r>
            <a:r>
              <a:rPr lang="en"/>
              <a:t>)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Focus on keeping elbow up, elbow in, and holding follow-through</a:t>
            </a:r>
            <a:endParaRPr/>
          </a:p>
        </p:txBody>
      </p:sp>
      <p:sp>
        <p:nvSpPr>
          <p:cNvPr id="97" name="Google Shape;97;p17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7"/>
          <p:cNvSpPr/>
          <p:nvPr/>
        </p:nvSpPr>
        <p:spPr>
          <a:xfrm>
            <a:off x="4786800" y="1589225"/>
            <a:ext cx="4045500" cy="4209300"/>
          </a:xfrm>
          <a:prstGeom prst="rect">
            <a:avLst/>
          </a:prstGeom>
          <a:noFill/>
          <a:ln cap="flat" cmpd="sng" w="762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9" name="Google Shape;99;p17"/>
          <p:cNvGrpSpPr/>
          <p:nvPr/>
        </p:nvGrpSpPr>
        <p:grpSpPr>
          <a:xfrm rot="10800000">
            <a:off x="6683247" y="1536623"/>
            <a:ext cx="796800" cy="422525"/>
            <a:chOff x="-1860550" y="1491425"/>
            <a:chExt cx="796800" cy="422525"/>
          </a:xfrm>
        </p:grpSpPr>
        <p:sp>
          <p:nvSpPr>
            <p:cNvPr id="100" name="Google Shape;100;p17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" name="Google Shape;101;p17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2" name="Google Shape;102;p17"/>
          <p:cNvGrpSpPr/>
          <p:nvPr/>
        </p:nvGrpSpPr>
        <p:grpSpPr>
          <a:xfrm>
            <a:off x="6683250" y="5376000"/>
            <a:ext cx="796800" cy="422525"/>
            <a:chOff x="-1860550" y="1491425"/>
            <a:chExt cx="796800" cy="422525"/>
          </a:xfrm>
        </p:grpSpPr>
        <p:sp>
          <p:nvSpPr>
            <p:cNvPr id="103" name="Google Shape;103;p17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17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5" name="Google Shape;105;p17"/>
          <p:cNvSpPr/>
          <p:nvPr/>
        </p:nvSpPr>
        <p:spPr>
          <a:xfrm>
            <a:off x="5194650" y="310620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7"/>
          <p:cNvSpPr/>
          <p:nvPr/>
        </p:nvSpPr>
        <p:spPr>
          <a:xfrm>
            <a:off x="6946650" y="224635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7"/>
          <p:cNvSpPr/>
          <p:nvPr/>
        </p:nvSpPr>
        <p:spPr>
          <a:xfrm>
            <a:off x="6474875" y="172392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7"/>
          <p:cNvSpPr/>
          <p:nvPr/>
        </p:nvSpPr>
        <p:spPr>
          <a:xfrm>
            <a:off x="7480050" y="172392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7"/>
          <p:cNvSpPr/>
          <p:nvPr/>
        </p:nvSpPr>
        <p:spPr>
          <a:xfrm>
            <a:off x="5686150" y="353247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7"/>
          <p:cNvSpPr/>
          <p:nvPr/>
        </p:nvSpPr>
        <p:spPr>
          <a:xfrm>
            <a:off x="5194650" y="398630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7"/>
          <p:cNvSpPr/>
          <p:nvPr/>
        </p:nvSpPr>
        <p:spPr>
          <a:xfrm>
            <a:off x="6946650" y="488100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7"/>
          <p:cNvSpPr/>
          <p:nvPr/>
        </p:nvSpPr>
        <p:spPr>
          <a:xfrm>
            <a:off x="6204875" y="528647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7"/>
          <p:cNvSpPr/>
          <p:nvPr/>
        </p:nvSpPr>
        <p:spPr>
          <a:xfrm>
            <a:off x="7688425" y="528647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8"/>
          <p:cNvPicPr preferRelativeResize="0"/>
          <p:nvPr/>
        </p:nvPicPr>
        <p:blipFill rotWithShape="1">
          <a:blip r:embed="rId3">
            <a:alphaModFix/>
          </a:blip>
          <a:srcRect b="0" l="0" r="49441" t="0"/>
          <a:stretch/>
        </p:blipFill>
        <p:spPr>
          <a:xfrm>
            <a:off x="4298300" y="1356875"/>
            <a:ext cx="4623150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8"/>
          <p:cNvSpPr txBox="1"/>
          <p:nvPr>
            <p:ph type="title"/>
          </p:nvPr>
        </p:nvSpPr>
        <p:spPr>
          <a:xfrm>
            <a:off x="311700" y="50901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Jump Stop Shooting Drill</a:t>
            </a:r>
            <a:endParaRPr/>
          </a:p>
        </p:txBody>
      </p:sp>
      <p:sp>
        <p:nvSpPr>
          <p:cNvPr id="120" name="Google Shape;120;p18"/>
          <p:cNvSpPr txBox="1"/>
          <p:nvPr>
            <p:ph idx="1" type="body"/>
          </p:nvPr>
        </p:nvSpPr>
        <p:spPr>
          <a:xfrm>
            <a:off x="311700" y="1272525"/>
            <a:ext cx="3650700" cy="550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On the main basket, divide into two teams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 balls (2 per team) are needed.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Line each team up on either elbow.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Each player will take 2 dribbles, come to a jump stop, and shoot. Get their rebound and pass to the next teammate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First team to make 4 shots wins.  If teams struggle to make baskets, limit rounds to 2 minutes.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Mix teams up based on skill.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Continue playing for 4 minutes.</a:t>
            </a:r>
            <a:endParaRPr/>
          </a:p>
        </p:txBody>
      </p:sp>
      <p:sp>
        <p:nvSpPr>
          <p:cNvPr id="121" name="Google Shape;121;p18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8"/>
          <p:cNvSpPr/>
          <p:nvPr/>
        </p:nvSpPr>
        <p:spPr>
          <a:xfrm>
            <a:off x="4786800" y="1589225"/>
            <a:ext cx="4045500" cy="4209300"/>
          </a:xfrm>
          <a:prstGeom prst="rect">
            <a:avLst/>
          </a:prstGeom>
          <a:noFill/>
          <a:ln cap="flat" cmpd="sng" w="762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3" name="Google Shape;123;p18"/>
          <p:cNvGrpSpPr/>
          <p:nvPr/>
        </p:nvGrpSpPr>
        <p:grpSpPr>
          <a:xfrm rot="10800000">
            <a:off x="6683247" y="1536623"/>
            <a:ext cx="796800" cy="422525"/>
            <a:chOff x="-1860550" y="1491425"/>
            <a:chExt cx="796800" cy="422525"/>
          </a:xfrm>
        </p:grpSpPr>
        <p:sp>
          <p:nvSpPr>
            <p:cNvPr id="124" name="Google Shape;124;p18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18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6" name="Google Shape;126;p18"/>
          <p:cNvGrpSpPr/>
          <p:nvPr/>
        </p:nvGrpSpPr>
        <p:grpSpPr>
          <a:xfrm>
            <a:off x="6683250" y="5376000"/>
            <a:ext cx="796800" cy="422525"/>
            <a:chOff x="-1860550" y="1491425"/>
            <a:chExt cx="796800" cy="422525"/>
          </a:xfrm>
        </p:grpSpPr>
        <p:sp>
          <p:nvSpPr>
            <p:cNvPr id="127" name="Google Shape;127;p18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18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9" name="Google Shape;129;p18"/>
          <p:cNvSpPr/>
          <p:nvPr/>
        </p:nvSpPr>
        <p:spPr>
          <a:xfrm>
            <a:off x="7657875" y="488927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18"/>
          <p:cNvSpPr/>
          <p:nvPr/>
        </p:nvSpPr>
        <p:spPr>
          <a:xfrm>
            <a:off x="6946650" y="253315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8"/>
          <p:cNvSpPr/>
          <p:nvPr/>
        </p:nvSpPr>
        <p:spPr>
          <a:xfrm>
            <a:off x="7486650" y="221035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8"/>
          <p:cNvSpPr/>
          <p:nvPr/>
        </p:nvSpPr>
        <p:spPr>
          <a:xfrm>
            <a:off x="7216650" y="238190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8"/>
          <p:cNvSpPr/>
          <p:nvPr/>
        </p:nvSpPr>
        <p:spPr>
          <a:xfrm>
            <a:off x="6474875" y="278340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18"/>
          <p:cNvSpPr/>
          <p:nvPr/>
        </p:nvSpPr>
        <p:spPr>
          <a:xfrm>
            <a:off x="7387875" y="474885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8"/>
          <p:cNvSpPr/>
          <p:nvPr/>
        </p:nvSpPr>
        <p:spPr>
          <a:xfrm>
            <a:off x="6474875" y="4243663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8"/>
          <p:cNvSpPr/>
          <p:nvPr/>
        </p:nvSpPr>
        <p:spPr>
          <a:xfrm>
            <a:off x="7117875" y="456647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18"/>
          <p:cNvSpPr/>
          <p:nvPr/>
        </p:nvSpPr>
        <p:spPr>
          <a:xfrm>
            <a:off x="6744875" y="4426050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8"/>
          <p:cNvSpPr txBox="1"/>
          <p:nvPr/>
        </p:nvSpPr>
        <p:spPr>
          <a:xfrm>
            <a:off x="4927875" y="8723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Jump Stop Shooting Drill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9"/>
          <p:cNvPicPr preferRelativeResize="0"/>
          <p:nvPr/>
        </p:nvPicPr>
        <p:blipFill rotWithShape="1">
          <a:blip r:embed="rId3">
            <a:alphaModFix/>
          </a:blip>
          <a:srcRect b="0" l="0" r="49441" t="0"/>
          <a:stretch/>
        </p:blipFill>
        <p:spPr>
          <a:xfrm>
            <a:off x="4298300" y="1356875"/>
            <a:ext cx="4623150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9"/>
          <p:cNvSpPr txBox="1"/>
          <p:nvPr>
            <p:ph type="title"/>
          </p:nvPr>
        </p:nvSpPr>
        <p:spPr>
          <a:xfrm>
            <a:off x="311700" y="50901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Fun Game– Knockout</a:t>
            </a:r>
            <a:endParaRPr/>
          </a:p>
        </p:txBody>
      </p:sp>
      <p:sp>
        <p:nvSpPr>
          <p:cNvPr id="145" name="Google Shape;145;p19"/>
          <p:cNvSpPr txBox="1"/>
          <p:nvPr>
            <p:ph idx="1" type="body"/>
          </p:nvPr>
        </p:nvSpPr>
        <p:spPr>
          <a:xfrm>
            <a:off x="311700" y="1272525"/>
            <a:ext cx="3650700" cy="550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If time allows, players can play a game of knockout (usually 4 minutes)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2 Balls required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Players line up at the foul-line. Players shoot until they make it or the person behind them scores first (knocking them out)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Game continues until there’s only one player left.</a:t>
            </a:r>
            <a:endParaRPr/>
          </a:p>
        </p:txBody>
      </p:sp>
      <p:sp>
        <p:nvSpPr>
          <p:cNvPr id="146" name="Google Shape;146;p19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9"/>
          <p:cNvSpPr/>
          <p:nvPr/>
        </p:nvSpPr>
        <p:spPr>
          <a:xfrm>
            <a:off x="4786800" y="1589225"/>
            <a:ext cx="4045500" cy="4209300"/>
          </a:xfrm>
          <a:prstGeom prst="rect">
            <a:avLst/>
          </a:prstGeom>
          <a:noFill/>
          <a:ln cap="flat" cmpd="sng" w="7620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8" name="Google Shape;148;p19"/>
          <p:cNvGrpSpPr/>
          <p:nvPr/>
        </p:nvGrpSpPr>
        <p:grpSpPr>
          <a:xfrm rot="10800000">
            <a:off x="6683247" y="1536623"/>
            <a:ext cx="796800" cy="422525"/>
            <a:chOff x="-1860550" y="1491425"/>
            <a:chExt cx="796800" cy="422525"/>
          </a:xfrm>
        </p:grpSpPr>
        <p:sp>
          <p:nvSpPr>
            <p:cNvPr id="149" name="Google Shape;149;p19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1" name="Google Shape;151;p19"/>
          <p:cNvGrpSpPr/>
          <p:nvPr/>
        </p:nvGrpSpPr>
        <p:grpSpPr>
          <a:xfrm>
            <a:off x="6683250" y="5376000"/>
            <a:ext cx="796800" cy="422525"/>
            <a:chOff x="-1860550" y="1491425"/>
            <a:chExt cx="796800" cy="422525"/>
          </a:xfrm>
        </p:grpSpPr>
        <p:sp>
          <p:nvSpPr>
            <p:cNvPr id="152" name="Google Shape;152;p19"/>
            <p:cNvSpPr/>
            <p:nvPr/>
          </p:nvSpPr>
          <p:spPr>
            <a:xfrm>
              <a:off x="-1860550" y="1757050"/>
              <a:ext cx="796800" cy="156900"/>
            </a:xfrm>
            <a:prstGeom prst="rect">
              <a:avLst/>
            </a:prstGeom>
            <a:solidFill>
              <a:schemeClr val="dk1"/>
            </a:solidFill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19"/>
            <p:cNvSpPr/>
            <p:nvPr/>
          </p:nvSpPr>
          <p:spPr>
            <a:xfrm>
              <a:off x="-1622850" y="1491425"/>
              <a:ext cx="301800" cy="253500"/>
            </a:xfrm>
            <a:prstGeom prst="ellipse">
              <a:avLst/>
            </a:prstGeom>
            <a:noFill/>
            <a:ln cap="flat" cmpd="sng" w="95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4" name="Google Shape;154;p19"/>
          <p:cNvSpPr/>
          <p:nvPr/>
        </p:nvSpPr>
        <p:spPr>
          <a:xfrm>
            <a:off x="8315850" y="360472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9"/>
          <p:cNvSpPr/>
          <p:nvPr/>
        </p:nvSpPr>
        <p:spPr>
          <a:xfrm>
            <a:off x="7847625" y="360472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9"/>
          <p:cNvSpPr/>
          <p:nvPr/>
        </p:nvSpPr>
        <p:spPr>
          <a:xfrm>
            <a:off x="6744875" y="3604713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9"/>
          <p:cNvSpPr/>
          <p:nvPr/>
        </p:nvSpPr>
        <p:spPr>
          <a:xfrm>
            <a:off x="7480050" y="360472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9"/>
          <p:cNvSpPr/>
          <p:nvPr/>
        </p:nvSpPr>
        <p:spPr>
          <a:xfrm>
            <a:off x="7112463" y="3604725"/>
            <a:ext cx="2700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9"/>
          <p:cNvSpPr txBox="1"/>
          <p:nvPr/>
        </p:nvSpPr>
        <p:spPr>
          <a:xfrm>
            <a:off x="4927875" y="87232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Knockout</a:t>
            </a:r>
            <a:r>
              <a:rPr lang="en"/>
              <a:t>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0"/>
          <p:cNvSpPr txBox="1"/>
          <p:nvPr>
            <p:ph type="ctrTitle"/>
          </p:nvPr>
        </p:nvSpPr>
        <p:spPr>
          <a:xfrm>
            <a:off x="311700" y="2623433"/>
            <a:ext cx="8520600" cy="26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Alfa Slab One"/>
                <a:ea typeface="Alfa Slab One"/>
                <a:cs typeface="Alfa Slab One"/>
                <a:sym typeface="Alfa Slab One"/>
              </a:rPr>
              <a:t>Defense </a:t>
            </a:r>
            <a:r>
              <a:rPr lang="en">
                <a:latin typeface="Alfa Slab One"/>
                <a:ea typeface="Alfa Slab One"/>
                <a:cs typeface="Alfa Slab One"/>
                <a:sym typeface="Alfa Slab One"/>
              </a:rPr>
              <a:t>Workouts</a:t>
            </a:r>
            <a:endParaRPr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pic>
        <p:nvPicPr>
          <p:cNvPr id="165" name="Google Shape;16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1900" y="319270"/>
            <a:ext cx="3080200" cy="206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Setup</a:t>
            </a:r>
            <a:endParaRPr/>
          </a:p>
        </p:txBody>
      </p:sp>
      <p:sp>
        <p:nvSpPr>
          <p:cNvPr id="171" name="Google Shape;171;p21"/>
          <p:cNvSpPr txBox="1"/>
          <p:nvPr>
            <p:ph idx="1" type="body"/>
          </p:nvPr>
        </p:nvSpPr>
        <p:spPr>
          <a:xfrm>
            <a:off x="311700" y="1536625"/>
            <a:ext cx="36507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occupy one side basket for defense drills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Workout will be 10 minutes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 minutes to review drills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 minutes of defensive slides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 minutes of man-to-man defense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2" name="Google Shape;172;p21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1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21"/>
          <p:cNvSpPr/>
          <p:nvPr/>
        </p:nvSpPr>
        <p:spPr>
          <a:xfrm>
            <a:off x="4260300" y="1930675"/>
            <a:ext cx="4045500" cy="20841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 txBox="1"/>
          <p:nvPr>
            <p:ph type="title"/>
          </p:nvPr>
        </p:nvSpPr>
        <p:spPr>
          <a:xfrm>
            <a:off x="311700" y="551792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Defensive Slides</a:t>
            </a:r>
            <a:endParaRPr/>
          </a:p>
        </p:txBody>
      </p:sp>
      <p:sp>
        <p:nvSpPr>
          <p:cNvPr id="180" name="Google Shape;180;p22"/>
          <p:cNvSpPr txBox="1"/>
          <p:nvPr>
            <p:ph idx="1" type="body"/>
          </p:nvPr>
        </p:nvSpPr>
        <p:spPr>
          <a:xfrm>
            <a:off x="311700" y="1536625"/>
            <a:ext cx="3650700" cy="483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line up in two lines across the court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Drill will last 3 minutes, no ball required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Coach will blow the </a:t>
            </a:r>
            <a:r>
              <a:rPr lang="en"/>
              <a:t>whistle</a:t>
            </a:r>
            <a:r>
              <a:rPr lang="en"/>
              <a:t> to start.  Players slap the ground, and get into a defensive stance and yell DEFENSE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Coach blows the whistle again and points the direction to have players slide.  Continue to blow </a:t>
            </a:r>
            <a:r>
              <a:rPr lang="en"/>
              <a:t>whistle</a:t>
            </a:r>
            <a:r>
              <a:rPr lang="en"/>
              <a:t> and have them change direction.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45 seconds with 15 seconds rest x 3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Focus on staying low and not bending at the waist, keep back straight.</a:t>
            </a:r>
            <a:endParaRPr/>
          </a:p>
        </p:txBody>
      </p:sp>
      <p:pic>
        <p:nvPicPr>
          <p:cNvPr id="181" name="Google Shape;181;p22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2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22"/>
          <p:cNvSpPr/>
          <p:nvPr/>
        </p:nvSpPr>
        <p:spPr>
          <a:xfrm>
            <a:off x="4260300" y="1887075"/>
            <a:ext cx="4045500" cy="20793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22"/>
          <p:cNvSpPr/>
          <p:nvPr/>
        </p:nvSpPr>
        <p:spPr>
          <a:xfrm>
            <a:off x="4932225" y="24176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22"/>
          <p:cNvSpPr/>
          <p:nvPr/>
        </p:nvSpPr>
        <p:spPr>
          <a:xfrm>
            <a:off x="4932225" y="29441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22"/>
          <p:cNvSpPr/>
          <p:nvPr/>
        </p:nvSpPr>
        <p:spPr>
          <a:xfrm>
            <a:off x="5659613" y="24176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22"/>
          <p:cNvSpPr/>
          <p:nvPr/>
        </p:nvSpPr>
        <p:spPr>
          <a:xfrm>
            <a:off x="6387000" y="24176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2"/>
          <p:cNvSpPr/>
          <p:nvPr/>
        </p:nvSpPr>
        <p:spPr>
          <a:xfrm>
            <a:off x="7190525" y="24176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22"/>
          <p:cNvSpPr/>
          <p:nvPr/>
        </p:nvSpPr>
        <p:spPr>
          <a:xfrm>
            <a:off x="5659600" y="29441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22"/>
          <p:cNvSpPr/>
          <p:nvPr/>
        </p:nvSpPr>
        <p:spPr>
          <a:xfrm>
            <a:off x="6387000" y="29441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2"/>
          <p:cNvSpPr/>
          <p:nvPr/>
        </p:nvSpPr>
        <p:spPr>
          <a:xfrm>
            <a:off x="7190525" y="29441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 txBox="1"/>
          <p:nvPr>
            <p:ph type="title"/>
          </p:nvPr>
        </p:nvSpPr>
        <p:spPr>
          <a:xfrm>
            <a:off x="311700" y="551792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Zig Zag Defensive Drill</a:t>
            </a:r>
            <a:endParaRPr/>
          </a:p>
        </p:txBody>
      </p:sp>
      <p:sp>
        <p:nvSpPr>
          <p:cNvPr id="197" name="Google Shape;197;p23"/>
          <p:cNvSpPr txBox="1"/>
          <p:nvPr>
            <p:ph idx="1" type="body"/>
          </p:nvPr>
        </p:nvSpPr>
        <p:spPr>
          <a:xfrm>
            <a:off x="311700" y="1536625"/>
            <a:ext cx="3650700" cy="483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line up in </a:t>
            </a:r>
            <a:r>
              <a:rPr lang="en"/>
              <a:t>two lines on the sideline.  They will partner up defense/offense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Drill will last 4 minutes, one ball per pair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Offensive player will dribble in a zig zag </a:t>
            </a:r>
            <a:r>
              <a:rPr lang="en"/>
              <a:t>pattern</a:t>
            </a:r>
            <a:r>
              <a:rPr lang="en"/>
              <a:t> to mid-court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Defensive player will play defense working to turn the offensive player.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Create a lane with cones or lines on the court to limit how wide the zig zag pattern is.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If defensive player tries to steal the ball, have them do the drill with their hands behind their back</a:t>
            </a:r>
            <a:endParaRPr/>
          </a:p>
        </p:txBody>
      </p:sp>
      <p:pic>
        <p:nvPicPr>
          <p:cNvPr id="198" name="Google Shape;198;p23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3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23"/>
          <p:cNvSpPr/>
          <p:nvPr/>
        </p:nvSpPr>
        <p:spPr>
          <a:xfrm>
            <a:off x="4260300" y="1887075"/>
            <a:ext cx="4045500" cy="20793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23"/>
          <p:cNvSpPr/>
          <p:nvPr/>
        </p:nvSpPr>
        <p:spPr>
          <a:xfrm>
            <a:off x="4932225" y="1439788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3"/>
          <p:cNvSpPr/>
          <p:nvPr/>
        </p:nvSpPr>
        <p:spPr>
          <a:xfrm>
            <a:off x="4932225" y="9925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23"/>
          <p:cNvSpPr/>
          <p:nvPr/>
        </p:nvSpPr>
        <p:spPr>
          <a:xfrm>
            <a:off x="4932213" y="197897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3"/>
          <p:cNvSpPr/>
          <p:nvPr/>
        </p:nvSpPr>
        <p:spPr>
          <a:xfrm>
            <a:off x="6705600" y="14604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23"/>
          <p:cNvSpPr/>
          <p:nvPr/>
        </p:nvSpPr>
        <p:spPr>
          <a:xfrm>
            <a:off x="6705600" y="54525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23"/>
          <p:cNvSpPr/>
          <p:nvPr/>
        </p:nvSpPr>
        <p:spPr>
          <a:xfrm>
            <a:off x="4932225" y="54525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23"/>
          <p:cNvSpPr/>
          <p:nvPr/>
        </p:nvSpPr>
        <p:spPr>
          <a:xfrm>
            <a:off x="6705600" y="197897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3"/>
          <p:cNvSpPr/>
          <p:nvPr/>
        </p:nvSpPr>
        <p:spPr>
          <a:xfrm>
            <a:off x="6705600" y="9925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23"/>
          <p:cNvSpPr/>
          <p:nvPr/>
        </p:nvSpPr>
        <p:spPr>
          <a:xfrm>
            <a:off x="5876963" y="1978975"/>
            <a:ext cx="202500" cy="5061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23"/>
          <p:cNvSpPr/>
          <p:nvPr/>
        </p:nvSpPr>
        <p:spPr>
          <a:xfrm>
            <a:off x="5876963" y="2673675"/>
            <a:ext cx="202500" cy="5061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3"/>
          <p:cNvSpPr/>
          <p:nvPr/>
        </p:nvSpPr>
        <p:spPr>
          <a:xfrm>
            <a:off x="5876963" y="3453550"/>
            <a:ext cx="202500" cy="5061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3"/>
          <p:cNvSpPr txBox="1"/>
          <p:nvPr/>
        </p:nvSpPr>
        <p:spPr>
          <a:xfrm>
            <a:off x="4260300" y="4985400"/>
            <a:ext cx="2085000" cy="10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Defensive Drills for Youth Basketball | Zig Zag Practice by Tara VanDerveer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4"/>
          <p:cNvSpPr txBox="1"/>
          <p:nvPr>
            <p:ph type="title"/>
          </p:nvPr>
        </p:nvSpPr>
        <p:spPr>
          <a:xfrm>
            <a:off x="311700" y="5517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Fun Game – Monkey in the Middle</a:t>
            </a:r>
            <a:endParaRPr/>
          </a:p>
        </p:txBody>
      </p:sp>
      <p:sp>
        <p:nvSpPr>
          <p:cNvPr id="218" name="Google Shape;218;p24"/>
          <p:cNvSpPr txBox="1"/>
          <p:nvPr>
            <p:ph idx="1" type="body"/>
          </p:nvPr>
        </p:nvSpPr>
        <p:spPr>
          <a:xfrm>
            <a:off x="311700" y="1536625"/>
            <a:ext cx="3650700" cy="483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r>
              <a:rPr lang="en"/>
              <a:t>This game should NOT be played until after 4th of July.  This is a fun game to let players master the skills they have been developing.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Drill will last 4 minutes, one ball per group of 3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Players will divide into groups of 3.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Player in the middle is on defense and is trying to get a deflection or steal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If defection or steal, </a:t>
            </a:r>
            <a:r>
              <a:rPr lang="en"/>
              <a:t>offensive</a:t>
            </a:r>
            <a:r>
              <a:rPr lang="en"/>
              <a:t> passer is now in the middle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Each round is 30 seconds or when the defender gets a deflection/steal first</a:t>
            </a:r>
            <a:endParaRPr/>
          </a:p>
        </p:txBody>
      </p:sp>
      <p:pic>
        <p:nvPicPr>
          <p:cNvPr id="219" name="Google Shape;219;p24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4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4"/>
          <p:cNvSpPr/>
          <p:nvPr/>
        </p:nvSpPr>
        <p:spPr>
          <a:xfrm>
            <a:off x="4260300" y="1887075"/>
            <a:ext cx="4045500" cy="207930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4"/>
          <p:cNvSpPr/>
          <p:nvPr/>
        </p:nvSpPr>
        <p:spPr>
          <a:xfrm>
            <a:off x="6387000" y="307527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4"/>
          <p:cNvSpPr/>
          <p:nvPr/>
        </p:nvSpPr>
        <p:spPr>
          <a:xfrm>
            <a:off x="4786675" y="23377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24"/>
          <p:cNvSpPr/>
          <p:nvPr/>
        </p:nvSpPr>
        <p:spPr>
          <a:xfrm>
            <a:off x="4864713" y="30753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24"/>
          <p:cNvSpPr/>
          <p:nvPr/>
        </p:nvSpPr>
        <p:spPr>
          <a:xfrm>
            <a:off x="7161125" y="23377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4"/>
          <p:cNvSpPr/>
          <p:nvPr/>
        </p:nvSpPr>
        <p:spPr>
          <a:xfrm>
            <a:off x="7093575" y="30753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FC980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24"/>
          <p:cNvSpPr/>
          <p:nvPr/>
        </p:nvSpPr>
        <p:spPr>
          <a:xfrm>
            <a:off x="5253400" y="23377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4"/>
          <p:cNvSpPr txBox="1"/>
          <p:nvPr/>
        </p:nvSpPr>
        <p:spPr>
          <a:xfrm>
            <a:off x="4418575" y="5158075"/>
            <a:ext cx="2156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The Monkey in the Middle Basketball Drill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5"/>
          <p:cNvSpPr txBox="1"/>
          <p:nvPr>
            <p:ph type="ctrTitle"/>
          </p:nvPr>
        </p:nvSpPr>
        <p:spPr>
          <a:xfrm>
            <a:off x="311700" y="2623433"/>
            <a:ext cx="8520600" cy="26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C9800"/>
                </a:solidFill>
                <a:latin typeface="Alfa Slab One"/>
                <a:ea typeface="Alfa Slab One"/>
                <a:cs typeface="Alfa Slab One"/>
                <a:sym typeface="Alfa Slab One"/>
              </a:rPr>
              <a:t>Ball Handling Workouts</a:t>
            </a:r>
            <a:endParaRPr>
              <a:solidFill>
                <a:srgbClr val="FC9800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  <p:pic>
        <p:nvPicPr>
          <p:cNvPr id="234" name="Google Shape;23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1900" y="319270"/>
            <a:ext cx="3080200" cy="206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Setup</a:t>
            </a:r>
            <a:endParaRPr/>
          </a:p>
        </p:txBody>
      </p:sp>
      <p:sp>
        <p:nvSpPr>
          <p:cNvPr id="240" name="Google Shape;240;p26"/>
          <p:cNvSpPr txBox="1"/>
          <p:nvPr>
            <p:ph idx="1" type="body"/>
          </p:nvPr>
        </p:nvSpPr>
        <p:spPr>
          <a:xfrm>
            <a:off x="311700" y="1536625"/>
            <a:ext cx="36507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occupy one side basket for ball handling drills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Workout will be 10 minutes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 minutes to review drills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 minutes of stationary ball handling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 minutes of dribbling 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41" name="Google Shape;241;p26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6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6"/>
          <p:cNvSpPr/>
          <p:nvPr/>
        </p:nvSpPr>
        <p:spPr>
          <a:xfrm>
            <a:off x="4260300" y="3814225"/>
            <a:ext cx="4045500" cy="2212500"/>
          </a:xfrm>
          <a:prstGeom prst="rect">
            <a:avLst/>
          </a:prstGeom>
          <a:noFill/>
          <a:ln cap="flat" cmpd="sng" w="76200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7"/>
          <p:cNvSpPr txBox="1"/>
          <p:nvPr>
            <p:ph type="title"/>
          </p:nvPr>
        </p:nvSpPr>
        <p:spPr>
          <a:xfrm>
            <a:off x="311700" y="551792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Stationary Ball Handling</a:t>
            </a:r>
            <a:endParaRPr/>
          </a:p>
        </p:txBody>
      </p:sp>
      <p:sp>
        <p:nvSpPr>
          <p:cNvPr id="249" name="Google Shape;249;p27"/>
          <p:cNvSpPr txBox="1"/>
          <p:nvPr>
            <p:ph idx="1" type="body"/>
          </p:nvPr>
        </p:nvSpPr>
        <p:spPr>
          <a:xfrm>
            <a:off x="311700" y="1536625"/>
            <a:ext cx="3650700" cy="483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line up in two lines across the court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Drill will last 3 minutes, all players need a ball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20 reps with each hand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2 sets of each drill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Select 5-6 drills based on skill level.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Drills are listed in increasing difficulty on next slide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Focus on controlling the ball, increasing the speed of the dribble, looking up (not down at the ball)</a:t>
            </a:r>
            <a:endParaRPr/>
          </a:p>
        </p:txBody>
      </p:sp>
      <p:pic>
        <p:nvPicPr>
          <p:cNvPr id="250" name="Google Shape;250;p27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27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7"/>
          <p:cNvSpPr/>
          <p:nvPr/>
        </p:nvSpPr>
        <p:spPr>
          <a:xfrm>
            <a:off x="4281050" y="3879275"/>
            <a:ext cx="4045500" cy="2212500"/>
          </a:xfrm>
          <a:prstGeom prst="rect">
            <a:avLst/>
          </a:prstGeom>
          <a:noFill/>
          <a:ln cap="flat" cmpd="sng" w="76200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7"/>
          <p:cNvSpPr/>
          <p:nvPr/>
        </p:nvSpPr>
        <p:spPr>
          <a:xfrm>
            <a:off x="4932225" y="49322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27"/>
          <p:cNvSpPr/>
          <p:nvPr/>
        </p:nvSpPr>
        <p:spPr>
          <a:xfrm>
            <a:off x="4932225" y="54587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27"/>
          <p:cNvSpPr/>
          <p:nvPr/>
        </p:nvSpPr>
        <p:spPr>
          <a:xfrm>
            <a:off x="5659613" y="49322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7"/>
          <p:cNvSpPr/>
          <p:nvPr/>
        </p:nvSpPr>
        <p:spPr>
          <a:xfrm>
            <a:off x="6387000" y="49322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7"/>
          <p:cNvSpPr/>
          <p:nvPr/>
        </p:nvSpPr>
        <p:spPr>
          <a:xfrm>
            <a:off x="7190525" y="49322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7"/>
          <p:cNvSpPr/>
          <p:nvPr/>
        </p:nvSpPr>
        <p:spPr>
          <a:xfrm>
            <a:off x="5659600" y="54587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27"/>
          <p:cNvSpPr/>
          <p:nvPr/>
        </p:nvSpPr>
        <p:spPr>
          <a:xfrm>
            <a:off x="6387000" y="54587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27"/>
          <p:cNvSpPr/>
          <p:nvPr/>
        </p:nvSpPr>
        <p:spPr>
          <a:xfrm>
            <a:off x="7190525" y="54587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8"/>
          <p:cNvSpPr txBox="1"/>
          <p:nvPr>
            <p:ph type="title"/>
          </p:nvPr>
        </p:nvSpPr>
        <p:spPr>
          <a:xfrm>
            <a:off x="311700" y="5240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Stationary Ball Handling Drills</a:t>
            </a:r>
            <a:endParaRPr/>
          </a:p>
        </p:txBody>
      </p:sp>
      <p:sp>
        <p:nvSpPr>
          <p:cNvPr id="266" name="Google Shape;266;p28"/>
          <p:cNvSpPr txBox="1"/>
          <p:nvPr>
            <p:ph idx="1" type="body"/>
          </p:nvPr>
        </p:nvSpPr>
        <p:spPr>
          <a:xfrm>
            <a:off x="437725" y="1164800"/>
            <a:ext cx="3650700" cy="483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Beginner: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Knee Speed Dribble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Below Knee Speed Dribble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Crossover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Around the waist passing (10 each way)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Figuring 8 passing (10 each way)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Intermediate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Side to Side (same hand)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Front to Back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Catch Drill (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Basketball Dribbling Drills: Figure-eight &amp; Catch Drill</a:t>
            </a:r>
            <a:r>
              <a:rPr lang="en"/>
              <a:t>)</a:t>
            </a:r>
            <a:endParaRPr/>
          </a:p>
        </p:txBody>
      </p:sp>
      <p:sp>
        <p:nvSpPr>
          <p:cNvPr id="267" name="Google Shape;267;p28"/>
          <p:cNvSpPr txBox="1"/>
          <p:nvPr/>
        </p:nvSpPr>
        <p:spPr>
          <a:xfrm>
            <a:off x="4719750" y="3328075"/>
            <a:ext cx="3773100" cy="29475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/>
              <a:t>VIDEOS OF BALL HANDLING DRILLS</a:t>
            </a:r>
            <a:endParaRPr b="1"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u="sng">
                <a:solidFill>
                  <a:schemeClr val="hlink"/>
                </a:solidFill>
                <a:hlinkClick r:id="rId4"/>
              </a:rPr>
              <a:t>Ball Handling Workout</a:t>
            </a:r>
            <a:r>
              <a:rPr lang="en" sz="1500"/>
              <a:t> 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u="sng">
                <a:solidFill>
                  <a:schemeClr val="hlink"/>
                </a:solidFill>
                <a:hlinkClick r:id="rId5"/>
              </a:rPr>
              <a:t>Basketball Dribbling Drills: Figure-eight &amp; Catch Drill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500" u="sng">
                <a:solidFill>
                  <a:schemeClr val="accent5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Basketball Dribbling Drills : The Spider Drill in Basketball</a:t>
            </a:r>
            <a:endParaRPr sz="1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500"/>
              <a:t>Examples of other drills to be used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u="sng">
                <a:solidFill>
                  <a:schemeClr val="hlink"/>
                </a:solidFill>
                <a:hlinkClick r:id="rId7"/>
              </a:rPr>
              <a:t>The 10 Minute Ball Handling Workout</a:t>
            </a:r>
            <a:endParaRPr sz="1500"/>
          </a:p>
        </p:txBody>
      </p:sp>
      <p:sp>
        <p:nvSpPr>
          <p:cNvPr id="268" name="Google Shape;268;p28"/>
          <p:cNvSpPr txBox="1"/>
          <p:nvPr>
            <p:ph idx="1" type="body"/>
          </p:nvPr>
        </p:nvSpPr>
        <p:spPr>
          <a:xfrm>
            <a:off x="4780950" y="1149475"/>
            <a:ext cx="3650700" cy="217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/>
              <a:t>Experienced</a:t>
            </a:r>
            <a:endParaRPr b="1" sz="1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500"/>
              <a:t>Behind the back</a:t>
            </a:r>
            <a:endParaRPr sz="1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500"/>
              <a:t>Between the legs (left and right leg forward)</a:t>
            </a:r>
            <a:endParaRPr sz="15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500"/>
              <a:t>Spider Drill (</a:t>
            </a:r>
            <a:r>
              <a:rPr lang="en" sz="1500" u="sng">
                <a:solidFill>
                  <a:schemeClr val="hlink"/>
                </a:solidFill>
                <a:hlinkClick r:id="rId8"/>
              </a:rPr>
              <a:t>Basketball Dribbling Drills : The Spider Drill in Basketball</a:t>
            </a:r>
            <a:r>
              <a:rPr lang="en" sz="1500"/>
              <a:t>) </a:t>
            </a:r>
            <a:endParaRPr sz="15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9"/>
          <p:cNvSpPr txBox="1"/>
          <p:nvPr>
            <p:ph type="title"/>
          </p:nvPr>
        </p:nvSpPr>
        <p:spPr>
          <a:xfrm>
            <a:off x="311700" y="551792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Dribbling Drills</a:t>
            </a:r>
            <a:endParaRPr/>
          </a:p>
        </p:txBody>
      </p:sp>
      <p:sp>
        <p:nvSpPr>
          <p:cNvPr id="274" name="Google Shape;274;p29"/>
          <p:cNvSpPr txBox="1"/>
          <p:nvPr>
            <p:ph idx="1" type="body"/>
          </p:nvPr>
        </p:nvSpPr>
        <p:spPr>
          <a:xfrm>
            <a:off x="311700" y="1536625"/>
            <a:ext cx="3650700" cy="483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Players will line up in two lines on the </a:t>
            </a:r>
            <a:r>
              <a:rPr lang="en"/>
              <a:t>sideline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Drill will last 4 minutes, all players need a ball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	Run through 4 different skills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	Focus on left and right hand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Players will dribble to mid-court and back while doing the same move </a:t>
            </a:r>
            <a:r>
              <a:rPr lang="en"/>
              <a:t>multiple</a:t>
            </a:r>
            <a:r>
              <a:rPr lang="en"/>
              <a:t> times (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Cone Dribbling Drill</a:t>
            </a:r>
            <a:r>
              <a:rPr lang="en"/>
              <a:t>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Skills to focus on: hesitation, cross over, behind the back, between the legs</a:t>
            </a:r>
            <a:endParaRPr/>
          </a:p>
        </p:txBody>
      </p:sp>
      <p:pic>
        <p:nvPicPr>
          <p:cNvPr id="275" name="Google Shape;275;p29"/>
          <p:cNvPicPr preferRelativeResize="0"/>
          <p:nvPr/>
        </p:nvPicPr>
        <p:blipFill rotWithShape="1">
          <a:blip r:embed="rId4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9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9"/>
          <p:cNvSpPr/>
          <p:nvPr/>
        </p:nvSpPr>
        <p:spPr>
          <a:xfrm>
            <a:off x="4281050" y="3879275"/>
            <a:ext cx="4045500" cy="2212500"/>
          </a:xfrm>
          <a:prstGeom prst="rect">
            <a:avLst/>
          </a:prstGeom>
          <a:noFill/>
          <a:ln cap="flat" cmpd="sng" w="76200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9"/>
          <p:cNvSpPr/>
          <p:nvPr/>
        </p:nvSpPr>
        <p:spPr>
          <a:xfrm>
            <a:off x="5354825" y="57815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9"/>
          <p:cNvSpPr/>
          <p:nvPr/>
        </p:nvSpPr>
        <p:spPr>
          <a:xfrm>
            <a:off x="5354800" y="61590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9"/>
          <p:cNvSpPr/>
          <p:nvPr/>
        </p:nvSpPr>
        <p:spPr>
          <a:xfrm>
            <a:off x="5354813" y="64818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9"/>
          <p:cNvSpPr/>
          <p:nvPr/>
        </p:nvSpPr>
        <p:spPr>
          <a:xfrm>
            <a:off x="7065800" y="64818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29"/>
          <p:cNvSpPr/>
          <p:nvPr/>
        </p:nvSpPr>
        <p:spPr>
          <a:xfrm>
            <a:off x="7065800" y="6158988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29"/>
          <p:cNvSpPr/>
          <p:nvPr/>
        </p:nvSpPr>
        <p:spPr>
          <a:xfrm>
            <a:off x="5354800" y="54587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9"/>
          <p:cNvSpPr/>
          <p:nvPr/>
        </p:nvSpPr>
        <p:spPr>
          <a:xfrm>
            <a:off x="7065850" y="54587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29"/>
          <p:cNvSpPr/>
          <p:nvPr/>
        </p:nvSpPr>
        <p:spPr>
          <a:xfrm>
            <a:off x="7065850" y="578150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9"/>
          <p:cNvSpPr txBox="1"/>
          <p:nvPr/>
        </p:nvSpPr>
        <p:spPr>
          <a:xfrm>
            <a:off x="4384450" y="4049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0"/>
          <p:cNvSpPr txBox="1"/>
          <p:nvPr>
            <p:ph type="title"/>
          </p:nvPr>
        </p:nvSpPr>
        <p:spPr>
          <a:xfrm>
            <a:off x="311700" y="551792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Fun Game – Construction Site</a:t>
            </a:r>
            <a:endParaRPr/>
          </a:p>
        </p:txBody>
      </p:sp>
      <p:sp>
        <p:nvSpPr>
          <p:cNvPr id="292" name="Google Shape;292;p30"/>
          <p:cNvSpPr txBox="1"/>
          <p:nvPr>
            <p:ph idx="1" type="body"/>
          </p:nvPr>
        </p:nvSpPr>
        <p:spPr>
          <a:xfrm>
            <a:off x="159875" y="1315300"/>
            <a:ext cx="4045500" cy="522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game should NOT be played until after 4th of July.  This is a fun game to let players master the skills they have been developing.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br>
              <a:rPr lang="en"/>
            </a:br>
            <a:r>
              <a:rPr lang="en"/>
              <a:t>Requires cones and every player having a basketball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Split into two teams.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	Builders (Stand up cones)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	</a:t>
            </a:r>
            <a:r>
              <a:rPr lang="en"/>
              <a:t>Bulldozers</a:t>
            </a:r>
            <a:r>
              <a:rPr lang="en"/>
              <a:t> (Knock down cones)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Goal – Knock down/Stand up as many cones as possible, while dribbling and stay moving</a:t>
            </a:r>
            <a:endParaRPr b="1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1 minute rounds.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After 1 minute, count number of cones standing/knocked down to determine winner.  </a:t>
            </a:r>
            <a:endParaRPr/>
          </a:p>
        </p:txBody>
      </p:sp>
      <p:pic>
        <p:nvPicPr>
          <p:cNvPr id="293" name="Google Shape;293;p30"/>
          <p:cNvPicPr preferRelativeResize="0"/>
          <p:nvPr/>
        </p:nvPicPr>
        <p:blipFill rotWithShape="1">
          <a:blip r:embed="rId3">
            <a:alphaModFix/>
          </a:blip>
          <a:srcRect b="0" l="50000" r="0" t="0"/>
          <a:stretch/>
        </p:blipFill>
        <p:spPr>
          <a:xfrm>
            <a:off x="4260300" y="1633625"/>
            <a:ext cx="4571999" cy="4674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30"/>
          <p:cNvSpPr/>
          <p:nvPr/>
        </p:nvSpPr>
        <p:spPr>
          <a:xfrm>
            <a:off x="6345375" y="5703925"/>
            <a:ext cx="1815000" cy="3228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30"/>
          <p:cNvSpPr/>
          <p:nvPr/>
        </p:nvSpPr>
        <p:spPr>
          <a:xfrm>
            <a:off x="4281050" y="3879275"/>
            <a:ext cx="4045500" cy="2212500"/>
          </a:xfrm>
          <a:prstGeom prst="rect">
            <a:avLst/>
          </a:prstGeom>
          <a:noFill/>
          <a:ln cap="flat" cmpd="sng" w="76200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  <a:effectLst>
            <a:outerShdw blurRad="57150" rotWithShape="0" algn="bl" dir="5400000" dist="19050">
              <a:srgbClr val="000000">
                <a:alpha val="87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0"/>
          <p:cNvSpPr/>
          <p:nvPr/>
        </p:nvSpPr>
        <p:spPr>
          <a:xfrm>
            <a:off x="5354800" y="446555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30"/>
          <p:cNvSpPr/>
          <p:nvPr/>
        </p:nvSpPr>
        <p:spPr>
          <a:xfrm>
            <a:off x="4679975" y="513590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30"/>
          <p:cNvSpPr/>
          <p:nvPr/>
        </p:nvSpPr>
        <p:spPr>
          <a:xfrm>
            <a:off x="4998563" y="5014025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30"/>
          <p:cNvSpPr/>
          <p:nvPr/>
        </p:nvSpPr>
        <p:spPr>
          <a:xfrm>
            <a:off x="7152150" y="53368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30"/>
          <p:cNvSpPr/>
          <p:nvPr/>
        </p:nvSpPr>
        <p:spPr>
          <a:xfrm>
            <a:off x="7789350" y="49233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30"/>
          <p:cNvSpPr/>
          <p:nvPr/>
        </p:nvSpPr>
        <p:spPr>
          <a:xfrm>
            <a:off x="4679975" y="4260850"/>
            <a:ext cx="318600" cy="322800"/>
          </a:xfrm>
          <a:prstGeom prst="mathMultiply">
            <a:avLst>
              <a:gd fmla="val 23520" name="adj1"/>
            </a:avLst>
          </a:prstGeom>
          <a:solidFill>
            <a:srgbClr val="0000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"/>
          <p:cNvSpPr/>
          <p:nvPr/>
        </p:nvSpPr>
        <p:spPr>
          <a:xfrm>
            <a:off x="7470750" y="4142750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30"/>
          <p:cNvSpPr/>
          <p:nvPr/>
        </p:nvSpPr>
        <p:spPr>
          <a:xfrm>
            <a:off x="6695525" y="4824125"/>
            <a:ext cx="318600" cy="322800"/>
          </a:xfrm>
          <a:prstGeom prst="mathMultiply">
            <a:avLst>
              <a:gd fmla="val 23520" name="adj1"/>
            </a:avLst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30"/>
          <p:cNvSpPr txBox="1"/>
          <p:nvPr/>
        </p:nvSpPr>
        <p:spPr>
          <a:xfrm>
            <a:off x="5354825" y="1018025"/>
            <a:ext cx="3000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Best Basketball Drills for 6 Year Olds | Fun Beginner Basketball Drills by MOJO</a:t>
            </a:r>
            <a:endParaRPr/>
          </a:p>
        </p:txBody>
      </p:sp>
      <p:sp>
        <p:nvSpPr>
          <p:cNvPr id="305" name="Google Shape;305;p30"/>
          <p:cNvSpPr/>
          <p:nvPr/>
        </p:nvSpPr>
        <p:spPr>
          <a:xfrm>
            <a:off x="5874013" y="4105250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30"/>
          <p:cNvSpPr/>
          <p:nvPr/>
        </p:nvSpPr>
        <p:spPr>
          <a:xfrm>
            <a:off x="5547288" y="5299325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30"/>
          <p:cNvSpPr/>
          <p:nvPr/>
        </p:nvSpPr>
        <p:spPr>
          <a:xfrm>
            <a:off x="6672375" y="4223350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0"/>
          <p:cNvSpPr/>
          <p:nvPr/>
        </p:nvSpPr>
        <p:spPr>
          <a:xfrm>
            <a:off x="6059950" y="4786625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30"/>
          <p:cNvSpPr/>
          <p:nvPr/>
        </p:nvSpPr>
        <p:spPr>
          <a:xfrm>
            <a:off x="6421788" y="5336825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30"/>
          <p:cNvSpPr/>
          <p:nvPr/>
        </p:nvSpPr>
        <p:spPr>
          <a:xfrm>
            <a:off x="7277225" y="4786625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0"/>
          <p:cNvSpPr/>
          <p:nvPr/>
        </p:nvSpPr>
        <p:spPr>
          <a:xfrm>
            <a:off x="4959700" y="4583650"/>
            <a:ext cx="249000" cy="397800"/>
          </a:xfrm>
          <a:prstGeom prst="triangle">
            <a:avLst>
              <a:gd fmla="val 50000" name="adj"/>
            </a:avLst>
          </a:prstGeom>
          <a:solidFill>
            <a:srgbClr val="FC9800"/>
          </a:solidFill>
          <a:ln cap="flat" cmpd="sng" w="9525">
            <a:solidFill>
              <a:srgbClr val="FC98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