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1.jpeg" ContentType="image/jpeg"/>
  <Override PartName="/ppt/media/image2.jpeg" ContentType="image/jpeg"/>
  <Override PartName="/ppt/media/image8.png" ContentType="image/png"/>
  <Override PartName="/ppt/media/image3.jpeg" ContentType="image/jpeg"/>
  <Override PartName="/ppt/media/image4.jpeg" ContentType="image/jpeg"/>
  <Override PartName="/ppt/media/image5.jpeg" ContentType="image/jpeg"/>
  <Override PartName="/ppt/media/image7.png" ContentType="image/png"/>
  <Override PartName="/ppt/media/image6.jpeg" ContentType="image/jpeg"/>
  <Override PartName="/ppt/media/image21.png" ContentType="image/png"/>
  <Override PartName="/ppt/media/image9.png" ContentType="image/png"/>
  <Override PartName="/ppt/media/image10.png" ContentType="image/png"/>
  <Override PartName="/ppt/media/image11.jpeg" ContentType="image/jpeg"/>
  <Override PartName="/ppt/media/image12.jpeg" ContentType="image/jpe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2.png" ContentType="image/png"/>
  <Override PartName="/ppt/media/image23.png" ContentType="image/png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7772400" cy="100584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3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4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7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8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9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2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27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30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31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32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33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34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Relationship Id="rId4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7.xml"/><Relationship Id="rId9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5.jpeg"/><Relationship Id="rId3" Type="http://schemas.openxmlformats.org/officeDocument/2006/relationships/image" Target="../media/image6.jpeg"/><Relationship Id="rId4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6.xml"/><Relationship Id="rId6" Type="http://schemas.openxmlformats.org/officeDocument/2006/relationships/slideLayout" Target="../slideLayouts/slideLayout27.xml"/><Relationship Id="rId7" Type="http://schemas.openxmlformats.org/officeDocument/2006/relationships/slideLayout" Target="../slideLayouts/slideLayout28.xml"/><Relationship Id="rId8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eceae7"/>
            </a:gs>
            <a:gs pos="100000">
              <a:srgbClr val="c9c6c0"/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>
            <a:off x="0" y="2019600"/>
            <a:ext cx="12190680" cy="4104360"/>
          </a:xfrm>
          <a:prstGeom prst="rect">
            <a:avLst/>
          </a:prstGeom>
          <a:gradFill rotWithShape="0">
            <a:gsLst>
              <a:gs pos="0">
                <a:srgbClr val="dfdbd5">
                  <a:alpha val="0"/>
                </a:srgbClr>
              </a:gs>
              <a:gs pos="100000">
                <a:srgbClr val="dfdbd5"/>
              </a:gs>
            </a:gsLst>
            <a:lin ang="5400000"/>
          </a:gra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" name="Picture 6" descr="Picture 6"/>
          <p:cNvPicPr/>
          <p:nvPr/>
        </p:nvPicPr>
        <p:blipFill>
          <a:blip r:embed="rId2"/>
          <a:srcRect l="0" t="1545" r="0" b="0"/>
          <a:stretch/>
        </p:blipFill>
        <p:spPr>
          <a:xfrm>
            <a:off x="0" y="6126480"/>
            <a:ext cx="12190680" cy="730080"/>
          </a:xfrm>
          <a:prstGeom prst="rect">
            <a:avLst/>
          </a:prstGeom>
          <a:ln w="12600">
            <a:noFill/>
          </a:ln>
        </p:spPr>
      </p:pic>
      <p:sp>
        <p:nvSpPr>
          <p:cNvPr id="2" name="Line 2"/>
          <p:cNvSpPr/>
          <p:nvPr/>
        </p:nvSpPr>
        <p:spPr>
          <a:xfrm>
            <a:off x="0" y="6128280"/>
            <a:ext cx="12191760" cy="0"/>
          </a:xfrm>
          <a:prstGeom prst="line">
            <a:avLst/>
          </a:prstGeom>
          <a:ln w="12600">
            <a:solidFill>
              <a:srgbClr val="000001">
                <a:alpha val="2000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3"/>
          <p:cNvSpPr/>
          <p:nvPr/>
        </p:nvSpPr>
        <p:spPr>
          <a:xfrm>
            <a:off x="0" y="2019600"/>
            <a:ext cx="12190680" cy="4104360"/>
          </a:xfrm>
          <a:prstGeom prst="rect">
            <a:avLst/>
          </a:prstGeom>
          <a:gradFill rotWithShape="0">
            <a:gsLst>
              <a:gs pos="0">
                <a:srgbClr val="dfdbd5">
                  <a:alpha val="0"/>
                </a:srgbClr>
              </a:gs>
              <a:gs pos="100000">
                <a:srgbClr val="dfdbd5"/>
              </a:gs>
            </a:gsLst>
            <a:lin ang="5400000"/>
          </a:gra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" name="Picture 6" descr="Picture 6"/>
          <p:cNvPicPr/>
          <p:nvPr/>
        </p:nvPicPr>
        <p:blipFill>
          <a:blip r:embed="rId3"/>
          <a:srcRect l="0" t="1545" r="0" b="0"/>
          <a:stretch/>
        </p:blipFill>
        <p:spPr>
          <a:xfrm>
            <a:off x="0" y="6126480"/>
            <a:ext cx="12190680" cy="730080"/>
          </a:xfrm>
          <a:prstGeom prst="rect">
            <a:avLst/>
          </a:prstGeom>
          <a:ln w="12600">
            <a:noFill/>
          </a:ln>
        </p:spPr>
      </p:pic>
      <p:sp>
        <p:nvSpPr>
          <p:cNvPr id="5" name="Line 4"/>
          <p:cNvSpPr/>
          <p:nvPr/>
        </p:nvSpPr>
        <p:spPr>
          <a:xfrm>
            <a:off x="0" y="6128280"/>
            <a:ext cx="12191760" cy="0"/>
          </a:xfrm>
          <a:prstGeom prst="line">
            <a:avLst/>
          </a:prstGeom>
          <a:ln w="12600">
            <a:solidFill>
              <a:srgbClr val="000001">
                <a:alpha val="2000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" name="Line 5"/>
          <p:cNvSpPr/>
          <p:nvPr/>
        </p:nvSpPr>
        <p:spPr>
          <a:xfrm>
            <a:off x="2417760" y="3528360"/>
            <a:ext cx="8636760" cy="0"/>
          </a:xfrm>
          <a:prstGeom prst="line">
            <a:avLst/>
          </a:prstGeom>
          <a:ln w="31680">
            <a:solidFill>
              <a:srgbClr val="b71e4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7" name="PlaceHolder 6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US" sz="4400" spc="-1" strike="noStrike">
                <a:latin typeface="Arial"/>
              </a:rPr>
              <a:t>Click to edit the title text format</a:t>
            </a:r>
            <a:endParaRPr b="0" lang="en-US" sz="4400" spc="-1" strike="noStrike">
              <a:latin typeface="Arial"/>
            </a:endParaRPr>
          </a:p>
        </p:txBody>
      </p:sp>
      <p:sp>
        <p:nvSpPr>
          <p:cNvPr id="8" name="PlaceHolder 7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Arial"/>
              </a:rPr>
              <a:t>Click to edit the outline text format</a:t>
            </a:r>
            <a:endParaRPr b="0" lang="en-US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Arial"/>
              </a:rPr>
              <a:t>Second Outline Level</a:t>
            </a:r>
            <a:endParaRPr b="0" lang="en-US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Arial"/>
              </a:rPr>
              <a:t>Third Outline Level</a:t>
            </a:r>
            <a:endParaRPr b="0" lang="en-US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latin typeface="Arial"/>
              </a:rPr>
              <a:t>Fourth Outline Level</a:t>
            </a:r>
            <a:endParaRPr b="0" lang="en-US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Fifth Outline Level</a:t>
            </a:r>
            <a:endParaRPr b="0" lang="en-US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Sixth Outline Level</a:t>
            </a:r>
            <a:endParaRPr b="0" lang="en-US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Seventh Outline Level</a:t>
            </a:r>
            <a:endParaRPr b="0" lang="en-US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eceae7"/>
            </a:gs>
            <a:gs pos="100000">
              <a:srgbClr val="c9c6c0"/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ustomShape 1" hidden="1"/>
          <p:cNvSpPr/>
          <p:nvPr/>
        </p:nvSpPr>
        <p:spPr>
          <a:xfrm>
            <a:off x="0" y="2019600"/>
            <a:ext cx="12190680" cy="4104360"/>
          </a:xfrm>
          <a:prstGeom prst="rect">
            <a:avLst/>
          </a:prstGeom>
          <a:gradFill rotWithShape="0">
            <a:gsLst>
              <a:gs pos="0">
                <a:srgbClr val="dfdbd5">
                  <a:alpha val="0"/>
                </a:srgbClr>
              </a:gs>
              <a:gs pos="100000">
                <a:srgbClr val="dfdbd5"/>
              </a:gs>
            </a:gsLst>
            <a:lin ang="5400000"/>
          </a:gra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6" name="Picture 6" descr="Picture 6"/>
          <p:cNvPicPr/>
          <p:nvPr/>
        </p:nvPicPr>
        <p:blipFill>
          <a:blip r:embed="rId2"/>
          <a:srcRect l="0" t="1545" r="0" b="0"/>
          <a:stretch/>
        </p:blipFill>
        <p:spPr>
          <a:xfrm>
            <a:off x="0" y="6126480"/>
            <a:ext cx="12190680" cy="730080"/>
          </a:xfrm>
          <a:prstGeom prst="rect">
            <a:avLst/>
          </a:prstGeom>
          <a:ln w="12600">
            <a:noFill/>
          </a:ln>
        </p:spPr>
      </p:pic>
      <p:sp>
        <p:nvSpPr>
          <p:cNvPr id="47" name="Line 2"/>
          <p:cNvSpPr/>
          <p:nvPr/>
        </p:nvSpPr>
        <p:spPr>
          <a:xfrm>
            <a:off x="0" y="6128280"/>
            <a:ext cx="12191760" cy="0"/>
          </a:xfrm>
          <a:prstGeom prst="line">
            <a:avLst/>
          </a:prstGeom>
          <a:ln w="12600">
            <a:solidFill>
              <a:srgbClr val="000001">
                <a:alpha val="2000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48" name="CustomShape 3"/>
          <p:cNvSpPr/>
          <p:nvPr/>
        </p:nvSpPr>
        <p:spPr>
          <a:xfrm>
            <a:off x="0" y="2019600"/>
            <a:ext cx="12190680" cy="4104360"/>
          </a:xfrm>
          <a:prstGeom prst="rect">
            <a:avLst/>
          </a:prstGeom>
          <a:gradFill rotWithShape="0">
            <a:gsLst>
              <a:gs pos="0">
                <a:srgbClr val="dfdbd5">
                  <a:alpha val="0"/>
                </a:srgbClr>
              </a:gs>
              <a:gs pos="100000">
                <a:srgbClr val="dfdbd5"/>
              </a:gs>
            </a:gsLst>
            <a:lin ang="5400000"/>
          </a:gra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9" name="Picture 6" descr="Picture 6"/>
          <p:cNvPicPr/>
          <p:nvPr/>
        </p:nvPicPr>
        <p:blipFill>
          <a:blip r:embed="rId3"/>
          <a:srcRect l="0" t="1545" r="0" b="0"/>
          <a:stretch/>
        </p:blipFill>
        <p:spPr>
          <a:xfrm>
            <a:off x="0" y="6126480"/>
            <a:ext cx="12190680" cy="730080"/>
          </a:xfrm>
          <a:prstGeom prst="rect">
            <a:avLst/>
          </a:prstGeom>
          <a:ln w="12600">
            <a:noFill/>
          </a:ln>
        </p:spPr>
      </p:pic>
      <p:sp>
        <p:nvSpPr>
          <p:cNvPr id="50" name="Line 4"/>
          <p:cNvSpPr/>
          <p:nvPr/>
        </p:nvSpPr>
        <p:spPr>
          <a:xfrm>
            <a:off x="0" y="6128280"/>
            <a:ext cx="12191760" cy="0"/>
          </a:xfrm>
          <a:prstGeom prst="line">
            <a:avLst/>
          </a:prstGeom>
          <a:ln w="12600">
            <a:solidFill>
              <a:srgbClr val="000001">
                <a:alpha val="2000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51" name="Line 5"/>
          <p:cNvSpPr/>
          <p:nvPr/>
        </p:nvSpPr>
        <p:spPr>
          <a:xfrm>
            <a:off x="1453680" y="1846800"/>
            <a:ext cx="9607680" cy="0"/>
          </a:xfrm>
          <a:prstGeom prst="line">
            <a:avLst/>
          </a:prstGeom>
          <a:ln w="31680">
            <a:solidFill>
              <a:srgbClr val="b71e4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52" name="PlaceHolder 6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US" sz="4400" spc="-1" strike="noStrike">
                <a:latin typeface="Arial"/>
              </a:rPr>
              <a:t>Click to edit the title text format</a:t>
            </a:r>
            <a:endParaRPr b="0" lang="en-US" sz="4400" spc="-1" strike="noStrike">
              <a:latin typeface="Arial"/>
            </a:endParaRPr>
          </a:p>
        </p:txBody>
      </p:sp>
      <p:sp>
        <p:nvSpPr>
          <p:cNvPr id="53" name="PlaceHolder 7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Arial"/>
              </a:rPr>
              <a:t>Click to edit the outline text format</a:t>
            </a:r>
            <a:endParaRPr b="0" lang="en-US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Arial"/>
              </a:rPr>
              <a:t>Second Outline Level</a:t>
            </a:r>
            <a:endParaRPr b="0" lang="en-US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Arial"/>
              </a:rPr>
              <a:t>Third Outline Level</a:t>
            </a:r>
            <a:endParaRPr b="0" lang="en-US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latin typeface="Arial"/>
              </a:rPr>
              <a:t>Fourth Outline Level</a:t>
            </a:r>
            <a:endParaRPr b="0" lang="en-US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Fifth Outline Level</a:t>
            </a:r>
            <a:endParaRPr b="0" lang="en-US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Sixth Outline Level</a:t>
            </a:r>
            <a:endParaRPr b="0" lang="en-US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Seventh Outline Level</a:t>
            </a:r>
            <a:endParaRPr b="0" lang="en-US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eceae7"/>
            </a:gs>
            <a:gs pos="100000">
              <a:srgbClr val="c9c6c0"/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CustomShape 1" hidden="1"/>
          <p:cNvSpPr/>
          <p:nvPr/>
        </p:nvSpPr>
        <p:spPr>
          <a:xfrm>
            <a:off x="0" y="2019600"/>
            <a:ext cx="12190680" cy="4104360"/>
          </a:xfrm>
          <a:prstGeom prst="rect">
            <a:avLst/>
          </a:prstGeom>
          <a:gradFill rotWithShape="0">
            <a:gsLst>
              <a:gs pos="0">
                <a:srgbClr val="dfdbd5">
                  <a:alpha val="0"/>
                </a:srgbClr>
              </a:gs>
              <a:gs pos="100000">
                <a:srgbClr val="dfdbd5"/>
              </a:gs>
            </a:gsLst>
            <a:lin ang="5400000"/>
          </a:gra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1" name="Picture 6" descr="Picture 6"/>
          <p:cNvPicPr/>
          <p:nvPr/>
        </p:nvPicPr>
        <p:blipFill>
          <a:blip r:embed="rId2"/>
          <a:srcRect l="0" t="1545" r="0" b="0"/>
          <a:stretch/>
        </p:blipFill>
        <p:spPr>
          <a:xfrm>
            <a:off x="0" y="6126480"/>
            <a:ext cx="12190680" cy="730080"/>
          </a:xfrm>
          <a:prstGeom prst="rect">
            <a:avLst/>
          </a:prstGeom>
          <a:ln w="12600">
            <a:noFill/>
          </a:ln>
        </p:spPr>
      </p:pic>
      <p:sp>
        <p:nvSpPr>
          <p:cNvPr id="92" name="Line 2"/>
          <p:cNvSpPr/>
          <p:nvPr/>
        </p:nvSpPr>
        <p:spPr>
          <a:xfrm>
            <a:off x="0" y="6128280"/>
            <a:ext cx="12191760" cy="0"/>
          </a:xfrm>
          <a:prstGeom prst="line">
            <a:avLst/>
          </a:prstGeom>
          <a:ln w="12600">
            <a:solidFill>
              <a:srgbClr val="000001">
                <a:alpha val="2000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93" name="CustomShape 3"/>
          <p:cNvSpPr/>
          <p:nvPr/>
        </p:nvSpPr>
        <p:spPr>
          <a:xfrm>
            <a:off x="0" y="2019600"/>
            <a:ext cx="12190680" cy="4104360"/>
          </a:xfrm>
          <a:prstGeom prst="rect">
            <a:avLst/>
          </a:prstGeom>
          <a:gradFill rotWithShape="0">
            <a:gsLst>
              <a:gs pos="0">
                <a:srgbClr val="dfdbd5">
                  <a:alpha val="0"/>
                </a:srgbClr>
              </a:gs>
              <a:gs pos="100000">
                <a:srgbClr val="dfdbd5"/>
              </a:gs>
            </a:gsLst>
            <a:lin ang="5400000"/>
          </a:gra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4" name="Picture 6" descr="Picture 6"/>
          <p:cNvPicPr/>
          <p:nvPr/>
        </p:nvPicPr>
        <p:blipFill>
          <a:blip r:embed="rId3"/>
          <a:srcRect l="0" t="1545" r="0" b="0"/>
          <a:stretch/>
        </p:blipFill>
        <p:spPr>
          <a:xfrm>
            <a:off x="0" y="6126480"/>
            <a:ext cx="12190680" cy="730080"/>
          </a:xfrm>
          <a:prstGeom prst="rect">
            <a:avLst/>
          </a:prstGeom>
          <a:ln w="12600">
            <a:noFill/>
          </a:ln>
        </p:spPr>
      </p:pic>
      <p:sp>
        <p:nvSpPr>
          <p:cNvPr id="95" name="Line 4"/>
          <p:cNvSpPr/>
          <p:nvPr/>
        </p:nvSpPr>
        <p:spPr>
          <a:xfrm>
            <a:off x="0" y="6128280"/>
            <a:ext cx="12191760" cy="0"/>
          </a:xfrm>
          <a:prstGeom prst="line">
            <a:avLst/>
          </a:prstGeom>
          <a:ln w="12600">
            <a:solidFill>
              <a:srgbClr val="000001">
                <a:alpha val="20000"/>
              </a:srgb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96" name="Line 5"/>
          <p:cNvSpPr/>
          <p:nvPr/>
        </p:nvSpPr>
        <p:spPr>
          <a:xfrm>
            <a:off x="1453680" y="1846800"/>
            <a:ext cx="9607680" cy="0"/>
          </a:xfrm>
          <a:prstGeom prst="line">
            <a:avLst/>
          </a:prstGeom>
          <a:ln w="31680">
            <a:solidFill>
              <a:srgbClr val="b71e4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97" name="PlaceHolder 6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US" sz="4400" spc="-1" strike="noStrike">
                <a:latin typeface="Arial"/>
              </a:rPr>
              <a:t>Click to edit the title text format</a:t>
            </a:r>
            <a:endParaRPr b="0" lang="en-US" sz="4400" spc="-1" strike="noStrike">
              <a:latin typeface="Arial"/>
            </a:endParaRPr>
          </a:p>
        </p:txBody>
      </p:sp>
      <p:sp>
        <p:nvSpPr>
          <p:cNvPr id="98" name="PlaceHolder 7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Arial"/>
              </a:rPr>
              <a:t>Click to edit the outline text format</a:t>
            </a:r>
            <a:endParaRPr b="0" lang="en-US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Arial"/>
              </a:rPr>
              <a:t>Second Outline Level</a:t>
            </a:r>
            <a:endParaRPr b="0" lang="en-US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Arial"/>
              </a:rPr>
              <a:t>Third Outline Level</a:t>
            </a:r>
            <a:endParaRPr b="0" lang="en-US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latin typeface="Arial"/>
              </a:rPr>
              <a:t>Fourth Outline Level</a:t>
            </a:r>
            <a:endParaRPr b="0" lang="en-US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Fifth Outline Level</a:t>
            </a:r>
            <a:endParaRPr b="0" lang="en-US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Sixth Outline Level</a:t>
            </a:r>
            <a:endParaRPr b="0" lang="en-US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Seventh Outline Level</a:t>
            </a:r>
            <a:endParaRPr b="0" lang="en-US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jpeg"/><Relationship Id="rId3" Type="http://schemas.openxmlformats.org/officeDocument/2006/relationships/image" Target="../media/image12.jpeg"/><Relationship Id="rId4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image" Target="../media/image15.png"/><Relationship Id="rId3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18.png"/><Relationship Id="rId3" Type="http://schemas.openxmlformats.org/officeDocument/2006/relationships/slideLayout" Target="../slideLayouts/slideLayout2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slideLayout" Target="../slideLayouts/slideLayout2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hyperlink" Target="https://www.epwba.org/" TargetMode="External"/><Relationship Id="rId2" Type="http://schemas.openxmlformats.org/officeDocument/2006/relationships/hyperlink" Target="mailto:meatkins09@gmail.com" TargetMode="External"/><Relationship Id="rId3" Type="http://schemas.openxmlformats.org/officeDocument/2006/relationships/image" Target="../media/image22.png"/><Relationship Id="rId4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slideLayout" Target="../slideLayouts/slideLayout17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ustomShape 1"/>
          <p:cNvSpPr/>
          <p:nvPr/>
        </p:nvSpPr>
        <p:spPr>
          <a:xfrm>
            <a:off x="2417760" y="802440"/>
            <a:ext cx="8635680" cy="25401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6600" spc="-1" strike="noStrike" cap="all">
                <a:solidFill>
                  <a:srgbClr val="000000"/>
                </a:solidFill>
                <a:latin typeface="Gill Sans MT"/>
                <a:ea typeface="Gill Sans MT"/>
              </a:rPr>
              <a:t>EPWBA </a:t>
            </a:r>
            <a:endParaRPr b="0" lang="en-US" sz="6600" spc="-1" strike="noStrike">
              <a:latin typeface="Arial"/>
            </a:endParaRPr>
          </a:p>
        </p:txBody>
      </p:sp>
      <p:sp>
        <p:nvSpPr>
          <p:cNvPr id="136" name="CustomShape 2"/>
          <p:cNvSpPr/>
          <p:nvPr/>
        </p:nvSpPr>
        <p:spPr>
          <a:xfrm>
            <a:off x="2417760" y="3531240"/>
            <a:ext cx="8635680" cy="9763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37" name="47597.png" descr="47597.png"/>
          <p:cNvPicPr/>
          <p:nvPr/>
        </p:nvPicPr>
        <p:blipFill>
          <a:blip r:embed="rId1"/>
          <a:stretch/>
        </p:blipFill>
        <p:spPr>
          <a:xfrm>
            <a:off x="5702400" y="963360"/>
            <a:ext cx="3808440" cy="2538720"/>
          </a:xfrm>
          <a:prstGeom prst="rect">
            <a:avLst/>
          </a:prstGeom>
          <a:ln w="12600">
            <a:noFill/>
          </a:ln>
        </p:spPr>
      </p:pic>
      <p:sp>
        <p:nvSpPr>
          <p:cNvPr id="138" name="TextShape 3"/>
          <p:cNvSpPr txBox="1"/>
          <p:nvPr/>
        </p:nvSpPr>
        <p:spPr>
          <a:xfrm>
            <a:off x="2417760" y="3741120"/>
            <a:ext cx="2971800" cy="858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>
            <a:noAutofit/>
          </a:bodyPr>
          <a:p>
            <a:r>
              <a:rPr b="0" lang="en-US" sz="1800" spc="-1" strike="noStrike">
                <a:latin typeface="Arial"/>
              </a:rPr>
              <a:t>Coaches’ Meeting</a:t>
            </a:r>
            <a:endParaRPr b="0" lang="en-US" sz="1800" spc="-1" strike="noStrike">
              <a:latin typeface="Arial"/>
            </a:endParaRPr>
          </a:p>
          <a:p>
            <a:endParaRPr b="0" lang="en-US" sz="1800" spc="-1" strike="noStrike">
              <a:latin typeface="Arial"/>
            </a:endParaRPr>
          </a:p>
          <a:p>
            <a:r>
              <a:rPr b="0" lang="en-US" sz="1800" spc="-1" strike="noStrike">
                <a:latin typeface="Arial"/>
              </a:rPr>
              <a:t>October 26</a:t>
            </a:r>
            <a:r>
              <a:rPr b="0" lang="en-US" sz="1800" spc="-1" strike="noStrike" baseline="14000000">
                <a:latin typeface="Arial"/>
              </a:rPr>
              <a:t>th</a:t>
            </a:r>
            <a:r>
              <a:rPr b="0" lang="en-US" sz="1800" spc="-1" strike="noStrike">
                <a:latin typeface="Arial"/>
              </a:rPr>
              <a:t>, 2024</a:t>
            </a:r>
            <a:endParaRPr b="0" lang="en-US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CustomShape 1"/>
          <p:cNvSpPr/>
          <p:nvPr/>
        </p:nvSpPr>
        <p:spPr>
          <a:xfrm>
            <a:off x="1451520" y="804600"/>
            <a:ext cx="9601920" cy="1047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3200" spc="-1" strike="noStrike" cap="all">
                <a:solidFill>
                  <a:srgbClr val="000000"/>
                </a:solidFill>
                <a:latin typeface="Gill Sans MT"/>
                <a:ea typeface="Gill Sans MT"/>
              </a:rPr>
              <a:t>agenda</a:t>
            </a:r>
            <a:endParaRPr b="0" lang="en-US" sz="3200" spc="-1" strike="noStrike">
              <a:latin typeface="Arial"/>
            </a:endParaRPr>
          </a:p>
        </p:txBody>
      </p:sp>
      <p:sp>
        <p:nvSpPr>
          <p:cNvPr id="140" name="CustomShape 2"/>
          <p:cNvSpPr/>
          <p:nvPr/>
        </p:nvSpPr>
        <p:spPr>
          <a:xfrm>
            <a:off x="1451520" y="2015640"/>
            <a:ext cx="9601920" cy="34491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 marL="228600" indent="-22716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EPWBA’s Mission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EPWBA Principal Core Values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Overview of League: About Us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The Pipeline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EPWBA League Structure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Special Rules Requirements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Coaching Suggestions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Questions &amp; Answers</a:t>
            </a:r>
            <a:endParaRPr b="0" lang="en-US" sz="2000" spc="-1" strike="noStrike">
              <a:latin typeface="Arial"/>
            </a:endParaRPr>
          </a:p>
        </p:txBody>
      </p:sp>
      <p:pic>
        <p:nvPicPr>
          <p:cNvPr id="141" name="47597.png" descr="47597.png"/>
          <p:cNvPicPr/>
          <p:nvPr/>
        </p:nvPicPr>
        <p:blipFill>
          <a:blip r:embed="rId1"/>
          <a:stretch/>
        </p:blipFill>
        <p:spPr>
          <a:xfrm>
            <a:off x="9970920" y="12240"/>
            <a:ext cx="2202480" cy="1467720"/>
          </a:xfrm>
          <a:prstGeom prst="rect">
            <a:avLst/>
          </a:prstGeom>
          <a:ln w="126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CustomShape 1"/>
          <p:cNvSpPr/>
          <p:nvPr/>
        </p:nvSpPr>
        <p:spPr>
          <a:xfrm>
            <a:off x="1451520" y="804600"/>
            <a:ext cx="9601920" cy="1047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br/>
            <a:r>
              <a:rPr b="0" lang="en-US" sz="2800" spc="-1" strike="noStrike" cap="all">
                <a:solidFill>
                  <a:srgbClr val="000000"/>
                </a:solidFill>
                <a:latin typeface="Gill Sans MT"/>
                <a:ea typeface="Gill Sans MT"/>
              </a:rPr>
              <a:t>EPWBA’s </a:t>
            </a:r>
            <a:r>
              <a:rPr b="0" lang="en-US" sz="2800" spc="-1" strike="noStrike" cap="all">
                <a:solidFill>
                  <a:srgbClr val="000000"/>
                </a:solidFill>
                <a:latin typeface="Gill Sans MT"/>
                <a:ea typeface="DejaVu Sans"/>
              </a:rPr>
              <a:t>Mission &amp; Vision</a:t>
            </a:r>
            <a:endParaRPr b="0" lang="en-US" sz="28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endParaRPr b="0" lang="en-US" sz="2800" spc="-1" strike="noStrike">
              <a:latin typeface="Arial"/>
            </a:endParaRPr>
          </a:p>
        </p:txBody>
      </p:sp>
      <p:sp>
        <p:nvSpPr>
          <p:cNvPr id="143" name="CustomShape 2"/>
          <p:cNvSpPr/>
          <p:nvPr/>
        </p:nvSpPr>
        <p:spPr>
          <a:xfrm>
            <a:off x="1451520" y="2015640"/>
            <a:ext cx="9601920" cy="34491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>
              <a:lnSpc>
                <a:spcPct val="108000"/>
              </a:lnSpc>
              <a:spcBef>
                <a:spcPts val="799"/>
              </a:spcBef>
            </a:pPr>
            <a:endParaRPr b="0" lang="en-US" sz="1800" spc="-1" strike="noStrike">
              <a:latin typeface="Arial"/>
            </a:endParaRPr>
          </a:p>
          <a:p>
            <a:pPr marL="191880" indent="-190440">
              <a:lnSpc>
                <a:spcPct val="108000"/>
              </a:lnSpc>
              <a:spcBef>
                <a:spcPts val="799"/>
              </a:spcBef>
              <a:buClr>
                <a:srgbClr val="b71e42"/>
              </a:buClr>
              <a:buFont typeface="Arial"/>
              <a:buChar char="•"/>
            </a:pPr>
            <a:r>
              <a:rPr b="1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Mission Statement: </a:t>
            </a: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Our mission is to promote, develop, and teach all volunteers and participants GOOD CHARACTER, PHYSICAL HEALTH, SPORTSMANSHIP, TEAMWORK, DISCIPLINE and FAIR PLAY. </a:t>
            </a:r>
            <a:endParaRPr b="0" lang="en-US" sz="2000" spc="-1" strike="noStrike">
              <a:latin typeface="Arial"/>
            </a:endParaRPr>
          </a:p>
          <a:p>
            <a:pPr>
              <a:lnSpc>
                <a:spcPct val="108000"/>
              </a:lnSpc>
              <a:spcBef>
                <a:spcPts val="799"/>
              </a:spcBef>
            </a:pPr>
            <a:endParaRPr b="0" lang="en-US" sz="2000" spc="-1" strike="noStrike">
              <a:latin typeface="Arial"/>
            </a:endParaRPr>
          </a:p>
        </p:txBody>
      </p:sp>
      <p:pic>
        <p:nvPicPr>
          <p:cNvPr id="144" name="47597.png" descr="47597.png"/>
          <p:cNvPicPr/>
          <p:nvPr/>
        </p:nvPicPr>
        <p:blipFill>
          <a:blip r:embed="rId1"/>
          <a:stretch/>
        </p:blipFill>
        <p:spPr>
          <a:xfrm>
            <a:off x="9970920" y="12240"/>
            <a:ext cx="2202480" cy="1467720"/>
          </a:xfrm>
          <a:prstGeom prst="rect">
            <a:avLst/>
          </a:prstGeom>
          <a:ln w="126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ustomShape 1"/>
          <p:cNvSpPr/>
          <p:nvPr/>
        </p:nvSpPr>
        <p:spPr>
          <a:xfrm>
            <a:off x="1451520" y="804600"/>
            <a:ext cx="9601920" cy="1047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3200" spc="-1" strike="noStrike" cap="all">
                <a:solidFill>
                  <a:srgbClr val="000000"/>
                </a:solidFill>
                <a:latin typeface="Gill Sans MT"/>
                <a:ea typeface="Gill Sans MT"/>
              </a:rPr>
              <a:t>EPWBA Principal Core values</a:t>
            </a:r>
            <a:endParaRPr b="0" lang="en-US" sz="3200" spc="-1" strike="noStrike">
              <a:latin typeface="Arial"/>
            </a:endParaRPr>
          </a:p>
        </p:txBody>
      </p:sp>
      <p:sp>
        <p:nvSpPr>
          <p:cNvPr id="146" name="CustomShape 2"/>
          <p:cNvSpPr/>
          <p:nvPr/>
        </p:nvSpPr>
        <p:spPr>
          <a:xfrm>
            <a:off x="1451520" y="2015640"/>
            <a:ext cx="3991680" cy="34491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Good Character</a:t>
            </a:r>
            <a:endParaRPr b="0" lang="en-US" sz="1940" spc="-1" strike="noStrike">
              <a:latin typeface="Arial"/>
            </a:endParaRPr>
          </a:p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Physical Health</a:t>
            </a:r>
            <a:endParaRPr b="0" lang="en-US" sz="1940" spc="-1" strike="noStrike">
              <a:latin typeface="Arial"/>
            </a:endParaRPr>
          </a:p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Sportsmanship</a:t>
            </a:r>
            <a:endParaRPr b="0" lang="en-US" sz="1940" spc="-1" strike="noStrike">
              <a:latin typeface="Arial"/>
            </a:endParaRPr>
          </a:p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Teamwork</a:t>
            </a:r>
            <a:endParaRPr b="0" lang="en-US" sz="1940" spc="-1" strike="noStrike">
              <a:latin typeface="Arial"/>
            </a:endParaRPr>
          </a:p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Discipline</a:t>
            </a:r>
            <a:endParaRPr b="0" lang="en-US" sz="1940" spc="-1" strike="noStrike">
              <a:latin typeface="Arial"/>
            </a:endParaRPr>
          </a:p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Fair Play</a:t>
            </a: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DejaVu Sans"/>
              </a:rPr>
              <a:t> </a:t>
            </a:r>
            <a:endParaRPr b="0" lang="en-US" sz="1940" spc="-1" strike="noStrike">
              <a:latin typeface="Arial"/>
            </a:endParaRPr>
          </a:p>
        </p:txBody>
      </p:sp>
      <p:pic>
        <p:nvPicPr>
          <p:cNvPr id="147" name="47597.png_0" descr="47597.png"/>
          <p:cNvPicPr/>
          <p:nvPr/>
        </p:nvPicPr>
        <p:blipFill>
          <a:blip r:embed="rId1"/>
          <a:stretch/>
        </p:blipFill>
        <p:spPr>
          <a:xfrm>
            <a:off x="9970920" y="12240"/>
            <a:ext cx="2202480" cy="1467720"/>
          </a:xfrm>
          <a:prstGeom prst="rect">
            <a:avLst/>
          </a:prstGeom>
          <a:ln w="12600">
            <a:noFill/>
          </a:ln>
        </p:spPr>
      </p:pic>
      <p:pic>
        <p:nvPicPr>
          <p:cNvPr id="148" name="" descr=""/>
          <p:cNvPicPr/>
          <p:nvPr/>
        </p:nvPicPr>
        <p:blipFill>
          <a:blip r:embed="rId2"/>
          <a:stretch/>
        </p:blipFill>
        <p:spPr>
          <a:xfrm>
            <a:off x="3886200" y="2286000"/>
            <a:ext cx="3962160" cy="2971440"/>
          </a:xfrm>
          <a:prstGeom prst="rect">
            <a:avLst/>
          </a:prstGeom>
          <a:ln w="0">
            <a:noFill/>
          </a:ln>
        </p:spPr>
      </p:pic>
      <p:pic>
        <p:nvPicPr>
          <p:cNvPr id="149" name="" descr=""/>
          <p:cNvPicPr/>
          <p:nvPr/>
        </p:nvPicPr>
        <p:blipFill>
          <a:blip r:embed="rId3"/>
          <a:stretch/>
        </p:blipFill>
        <p:spPr>
          <a:xfrm>
            <a:off x="8510040" y="2286000"/>
            <a:ext cx="2233800" cy="32000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CustomShape 1"/>
          <p:cNvSpPr/>
          <p:nvPr/>
        </p:nvSpPr>
        <p:spPr>
          <a:xfrm>
            <a:off x="1451520" y="804600"/>
            <a:ext cx="9601920" cy="1047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3200" spc="-1" strike="noStrike" cap="all">
                <a:solidFill>
                  <a:srgbClr val="000000"/>
                </a:solidFill>
                <a:latin typeface="Gill Sans MT"/>
                <a:ea typeface="DejaVu Sans"/>
              </a:rPr>
              <a:t>Overview of league:</a:t>
            </a:r>
            <a:endParaRPr b="0" lang="en-US" sz="32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3200" spc="-1" strike="noStrike" cap="all">
                <a:solidFill>
                  <a:srgbClr val="000000"/>
                </a:solidFill>
                <a:latin typeface="Gill Sans MT"/>
                <a:ea typeface="DejaVu Sans"/>
              </a:rPr>
              <a:t>About us</a:t>
            </a:r>
            <a:endParaRPr b="0" lang="en-US" sz="3200" spc="-1" strike="noStrike">
              <a:latin typeface="Arial"/>
            </a:endParaRPr>
          </a:p>
        </p:txBody>
      </p:sp>
      <p:sp>
        <p:nvSpPr>
          <p:cNvPr id="151" name="CustomShape 2"/>
          <p:cNvSpPr/>
          <p:nvPr/>
        </p:nvSpPr>
        <p:spPr>
          <a:xfrm>
            <a:off x="1451520" y="2015640"/>
            <a:ext cx="9601920" cy="34491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 marL="191880" indent="-190440">
              <a:lnSpc>
                <a:spcPct val="108000"/>
              </a:lnSpc>
              <a:spcBef>
                <a:spcPts val="799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510" spc="-1" strike="noStrike">
                <a:solidFill>
                  <a:srgbClr val="000000"/>
                </a:solidFill>
                <a:latin typeface="Gill Sans MT"/>
                <a:ea typeface="Gill Sans MT"/>
              </a:rPr>
              <a:t>Non-profit 501(c)3</a:t>
            </a:r>
            <a:r>
              <a:rPr b="0" lang="en-US" sz="1510" spc="-1" strike="noStrike">
                <a:solidFill>
                  <a:srgbClr val="000000"/>
                </a:solidFill>
                <a:latin typeface="Arial"/>
                <a:ea typeface="DejaVu Sans"/>
              </a:rPr>
              <a:t> Recreational Basketball League established in 1971</a:t>
            </a:r>
            <a:endParaRPr b="0" lang="en-US" sz="1510" spc="-1" strike="noStrike">
              <a:latin typeface="Arial"/>
            </a:endParaRPr>
          </a:p>
          <a:p>
            <a:pPr marL="191880" indent="-190440">
              <a:lnSpc>
                <a:spcPct val="108000"/>
              </a:lnSpc>
              <a:spcBef>
                <a:spcPts val="799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510" spc="-1" strike="noStrike">
                <a:solidFill>
                  <a:srgbClr val="000000"/>
                </a:solidFill>
                <a:latin typeface="Arial"/>
                <a:ea typeface="DejaVu Sans"/>
              </a:rPr>
              <a:t>All volunteer staff (League administrators and coaches)</a:t>
            </a:r>
            <a:endParaRPr b="0" lang="en-US" sz="1510" spc="-1" strike="noStrike">
              <a:latin typeface="Arial"/>
            </a:endParaRPr>
          </a:p>
          <a:p>
            <a:pPr marL="191880" indent="-190440">
              <a:lnSpc>
                <a:spcPct val="108000"/>
              </a:lnSpc>
              <a:spcBef>
                <a:spcPts val="799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510" spc="-1" strike="noStrike">
                <a:solidFill>
                  <a:srgbClr val="000000"/>
                </a:solidFill>
                <a:latin typeface="Arial"/>
                <a:ea typeface="DejaVu Sans"/>
              </a:rPr>
              <a:t>Annually hosts recreational basketball league in Winter along with Summer clinics &amp; training</a:t>
            </a:r>
            <a:endParaRPr b="0" lang="en-US" sz="1510" spc="-1" strike="noStrike">
              <a:latin typeface="Arial"/>
            </a:endParaRPr>
          </a:p>
          <a:p>
            <a:pPr lvl="1" marL="649080" indent="-190440">
              <a:lnSpc>
                <a:spcPct val="108000"/>
              </a:lnSpc>
              <a:spcBef>
                <a:spcPts val="799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510" spc="-1" strike="noStrike">
                <a:solidFill>
                  <a:srgbClr val="000000"/>
                </a:solidFill>
                <a:latin typeface="Arial"/>
                <a:ea typeface="DejaVu Sans"/>
              </a:rPr>
              <a:t>Coordinate facility usage of PWCS schools with the PWC Department of Parks, Recreation &amp; Tourism</a:t>
            </a:r>
            <a:endParaRPr b="0" lang="en-US" sz="1510" spc="-1" strike="noStrike">
              <a:latin typeface="Arial"/>
            </a:endParaRPr>
          </a:p>
          <a:p>
            <a:pPr lvl="1" marL="649080" indent="-190440">
              <a:lnSpc>
                <a:spcPct val="108000"/>
              </a:lnSpc>
              <a:spcBef>
                <a:spcPts val="799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510" spc="-1" strike="noStrike">
                <a:solidFill>
                  <a:srgbClr val="000000"/>
                </a:solidFill>
                <a:latin typeface="Arial"/>
                <a:ea typeface="DejaVu Sans"/>
              </a:rPr>
              <a:t>In 2018 established a co-ed </a:t>
            </a:r>
            <a:r>
              <a:rPr b="1" lang="en-US" sz="1510" spc="-1" strike="noStrike">
                <a:solidFill>
                  <a:srgbClr val="000000"/>
                </a:solidFill>
                <a:latin typeface="Arial"/>
                <a:ea typeface="DejaVu Sans"/>
              </a:rPr>
              <a:t>Instructional League</a:t>
            </a:r>
            <a:endParaRPr b="0" lang="en-US" sz="1510" spc="-1" strike="noStrike">
              <a:latin typeface="Arial"/>
            </a:endParaRPr>
          </a:p>
          <a:p>
            <a:pPr lvl="2" marL="1106280" indent="-190440">
              <a:lnSpc>
                <a:spcPct val="108000"/>
              </a:lnSpc>
              <a:spcBef>
                <a:spcPts val="799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510" spc="-1" strike="noStrike">
                <a:solidFill>
                  <a:srgbClr val="000000"/>
                </a:solidFill>
                <a:latin typeface="Arial"/>
                <a:ea typeface="DejaVu Sans"/>
              </a:rPr>
              <a:t>2nd and 3rd grade first-time players (fundamentals, 3v3, MTM defense) </a:t>
            </a:r>
            <a:endParaRPr b="0" lang="en-US" sz="1510" spc="-1" strike="noStrike">
              <a:latin typeface="Arial"/>
            </a:endParaRPr>
          </a:p>
          <a:p>
            <a:pPr lvl="1" marL="649080" indent="-190440">
              <a:lnSpc>
                <a:spcPct val="108000"/>
              </a:lnSpc>
              <a:spcBef>
                <a:spcPts val="799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510" spc="-1" strike="noStrike">
                <a:solidFill>
                  <a:srgbClr val="000000"/>
                </a:solidFill>
                <a:latin typeface="Arial"/>
                <a:ea typeface="DejaVu Sans"/>
              </a:rPr>
              <a:t>2024-25 Introduction of the </a:t>
            </a:r>
            <a:r>
              <a:rPr b="1" lang="en-US" sz="1510" spc="-1" strike="noStrike">
                <a:solidFill>
                  <a:srgbClr val="000000"/>
                </a:solidFill>
                <a:latin typeface="Arial"/>
                <a:ea typeface="DejaVu Sans"/>
              </a:rPr>
              <a:t>Novice League</a:t>
            </a:r>
            <a:endParaRPr b="0" lang="en-US" sz="1510" spc="-1" strike="noStrike">
              <a:latin typeface="Arial"/>
            </a:endParaRPr>
          </a:p>
          <a:p>
            <a:pPr lvl="2" marL="1106280" indent="-190440">
              <a:lnSpc>
                <a:spcPct val="108000"/>
              </a:lnSpc>
              <a:spcBef>
                <a:spcPts val="799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510" spc="-1" strike="noStrike">
                <a:solidFill>
                  <a:srgbClr val="000000"/>
                </a:solidFill>
                <a:latin typeface="Arial"/>
                <a:ea typeface="DejaVu Sans"/>
              </a:rPr>
              <a:t>1st grade training platform; two 5-week sessions as an introductory program </a:t>
            </a:r>
            <a:endParaRPr b="0" lang="en-US" sz="1510" spc="-1" strike="noStrike">
              <a:latin typeface="Arial"/>
            </a:endParaRPr>
          </a:p>
          <a:p>
            <a:pPr lvl="2" marL="1106280" indent="-190440">
              <a:lnSpc>
                <a:spcPct val="108000"/>
              </a:lnSpc>
              <a:spcBef>
                <a:spcPts val="799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510" spc="-1" strike="noStrike">
                <a:solidFill>
                  <a:srgbClr val="000000"/>
                </a:solidFill>
                <a:latin typeface="Arial"/>
                <a:ea typeface="DejaVu Sans"/>
              </a:rPr>
              <a:t>This is also an opportunity for local HS Varsity players to give back to the community by assisting with training new players</a:t>
            </a:r>
            <a:endParaRPr b="0" lang="en-US" sz="1510" spc="-1" strike="noStrike">
              <a:latin typeface="Arial"/>
            </a:endParaRPr>
          </a:p>
          <a:p>
            <a:pPr>
              <a:lnSpc>
                <a:spcPct val="108000"/>
              </a:lnSpc>
              <a:spcBef>
                <a:spcPts val="799"/>
              </a:spcBef>
            </a:pPr>
            <a:endParaRPr b="0" lang="en-US" sz="1510" spc="-1" strike="noStrike">
              <a:latin typeface="Arial"/>
            </a:endParaRPr>
          </a:p>
        </p:txBody>
      </p:sp>
      <p:pic>
        <p:nvPicPr>
          <p:cNvPr id="152" name="47597.png" descr="47597.png"/>
          <p:cNvPicPr/>
          <p:nvPr/>
        </p:nvPicPr>
        <p:blipFill>
          <a:blip r:embed="rId1"/>
          <a:stretch/>
        </p:blipFill>
        <p:spPr>
          <a:xfrm>
            <a:off x="9970920" y="12240"/>
            <a:ext cx="2202480" cy="1467720"/>
          </a:xfrm>
          <a:prstGeom prst="rect">
            <a:avLst/>
          </a:prstGeom>
          <a:ln w="126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CustomShape 1"/>
          <p:cNvSpPr/>
          <p:nvPr/>
        </p:nvSpPr>
        <p:spPr>
          <a:xfrm>
            <a:off x="1451520" y="804600"/>
            <a:ext cx="9601920" cy="1047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3200" spc="-1" strike="noStrike" cap="all">
                <a:solidFill>
                  <a:srgbClr val="000000"/>
                </a:solidFill>
                <a:latin typeface="Gill Sans MT"/>
                <a:ea typeface="Gill Sans MT"/>
              </a:rPr>
              <a:t>“</a:t>
            </a:r>
            <a:r>
              <a:rPr b="0" lang="en-US" sz="3200" spc="-1" strike="noStrike" cap="all">
                <a:solidFill>
                  <a:srgbClr val="000000"/>
                </a:solidFill>
                <a:latin typeface="Gill Sans MT"/>
                <a:ea typeface="Gill Sans MT"/>
              </a:rPr>
              <a:t>The PIPELINE”</a:t>
            </a:r>
            <a:endParaRPr b="0" lang="en-US" sz="3200" spc="-1" strike="noStrike">
              <a:latin typeface="Arial"/>
            </a:endParaRPr>
          </a:p>
        </p:txBody>
      </p:sp>
      <p:sp>
        <p:nvSpPr>
          <p:cNvPr id="154" name="CustomShape 2"/>
          <p:cNvSpPr/>
          <p:nvPr/>
        </p:nvSpPr>
        <p:spPr>
          <a:xfrm>
            <a:off x="1451520" y="2015640"/>
            <a:ext cx="9601920" cy="34491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 marL="201240" indent="-199800">
              <a:lnSpc>
                <a:spcPct val="120000"/>
              </a:lnSpc>
              <a:spcBef>
                <a:spcPts val="799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760" spc="-1" strike="noStrike">
                <a:solidFill>
                  <a:srgbClr val="000000"/>
                </a:solidFill>
                <a:latin typeface="Gill Sans MT"/>
                <a:ea typeface="Gill Sans MT"/>
              </a:rPr>
              <a:t>Introducing a developmental model for our players starting with our grassroots Novice/Instructional Leagues</a:t>
            </a:r>
            <a:endParaRPr b="0" lang="en-US" sz="1760" spc="-1" strike="noStrike">
              <a:latin typeface="Arial"/>
            </a:endParaRPr>
          </a:p>
          <a:p>
            <a:pPr marL="201240" indent="-199800">
              <a:lnSpc>
                <a:spcPct val="120000"/>
              </a:lnSpc>
              <a:spcBef>
                <a:spcPts val="799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760" spc="-1" strike="noStrike">
                <a:solidFill>
                  <a:srgbClr val="000000"/>
                </a:solidFill>
                <a:latin typeface="Gill Sans MT"/>
                <a:ea typeface="Gill Sans MT"/>
              </a:rPr>
              <a:t>The Pipeline outlines key skills and milestones players should achieve at each level</a:t>
            </a:r>
            <a:endParaRPr b="0" lang="en-US" sz="1760" spc="-1" strike="noStrike">
              <a:latin typeface="Arial"/>
            </a:endParaRPr>
          </a:p>
          <a:p>
            <a:pPr lvl="1" marL="658440" indent="-199800">
              <a:lnSpc>
                <a:spcPct val="120000"/>
              </a:lnSpc>
              <a:spcBef>
                <a:spcPts val="799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760" spc="-1" strike="noStrike">
                <a:solidFill>
                  <a:srgbClr val="000000"/>
                </a:solidFill>
                <a:latin typeface="Gill Sans MT"/>
                <a:ea typeface="Gill Sans MT"/>
              </a:rPr>
              <a:t>Helps coaches hone the skills training to the appropriate level of the league they’re responsible for coaching</a:t>
            </a:r>
            <a:endParaRPr b="0" lang="en-US" sz="1760" spc="-1" strike="noStrike">
              <a:latin typeface="Arial"/>
            </a:endParaRPr>
          </a:p>
        </p:txBody>
      </p:sp>
      <p:pic>
        <p:nvPicPr>
          <p:cNvPr id="155" name="47597.png" descr="47597.png"/>
          <p:cNvPicPr/>
          <p:nvPr/>
        </p:nvPicPr>
        <p:blipFill>
          <a:blip r:embed="rId1"/>
          <a:stretch/>
        </p:blipFill>
        <p:spPr>
          <a:xfrm>
            <a:off x="9970920" y="12240"/>
            <a:ext cx="2202480" cy="1467720"/>
          </a:xfrm>
          <a:prstGeom prst="rect">
            <a:avLst/>
          </a:prstGeom>
          <a:ln w="12600">
            <a:noFill/>
          </a:ln>
        </p:spPr>
      </p:pic>
      <p:pic>
        <p:nvPicPr>
          <p:cNvPr id="156" name="" descr=""/>
          <p:cNvPicPr/>
          <p:nvPr/>
        </p:nvPicPr>
        <p:blipFill>
          <a:blip r:embed="rId2"/>
          <a:srcRect l="0" t="35219" r="0" b="33335"/>
          <a:stretch/>
        </p:blipFill>
        <p:spPr>
          <a:xfrm>
            <a:off x="228600" y="3886200"/>
            <a:ext cx="11637720" cy="20570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CustomShape 1"/>
          <p:cNvSpPr/>
          <p:nvPr/>
        </p:nvSpPr>
        <p:spPr>
          <a:xfrm>
            <a:off x="1451520" y="804600"/>
            <a:ext cx="9601920" cy="1047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3200" spc="-1" strike="noStrike" cap="all">
                <a:solidFill>
                  <a:srgbClr val="000000"/>
                </a:solidFill>
                <a:latin typeface="Gill Sans MT"/>
                <a:ea typeface="Gill Sans MT"/>
              </a:rPr>
              <a:t>EPWBA LEAGUE structure</a:t>
            </a:r>
            <a:endParaRPr b="0" lang="en-US" sz="3200" spc="-1" strike="noStrike">
              <a:latin typeface="Arial"/>
            </a:endParaRPr>
          </a:p>
        </p:txBody>
      </p:sp>
      <p:sp>
        <p:nvSpPr>
          <p:cNvPr id="158" name="CustomShape 2"/>
          <p:cNvSpPr/>
          <p:nvPr/>
        </p:nvSpPr>
        <p:spPr>
          <a:xfrm>
            <a:off x="1451520" y="2015640"/>
            <a:ext cx="9601920" cy="34491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~650 to 850 participants annually (70+ teams)</a:t>
            </a:r>
            <a:endParaRPr b="0" lang="en-US" sz="1940" spc="-1" strike="noStrike">
              <a:latin typeface="Arial"/>
            </a:endParaRPr>
          </a:p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Instructional League (2</a:t>
            </a:r>
            <a:r>
              <a:rPr b="0" lang="en-US" sz="1939" spc="-1" strike="noStrike" baseline="14000000">
                <a:solidFill>
                  <a:srgbClr val="000000"/>
                </a:solidFill>
                <a:latin typeface="Gill Sans MT"/>
                <a:ea typeface="Gill Sans MT"/>
              </a:rPr>
              <a:t>nd</a:t>
            </a: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 &amp; 3</a:t>
            </a:r>
            <a:r>
              <a:rPr b="0" lang="en-US" sz="1939" spc="-1" strike="noStrike" baseline="14000000">
                <a:solidFill>
                  <a:srgbClr val="000000"/>
                </a:solidFill>
                <a:latin typeface="Gill Sans MT"/>
                <a:ea typeface="Gill Sans MT"/>
              </a:rPr>
              <a:t>rd</a:t>
            </a: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 Graders) – Co-Ed, 3 on 3 with lowered baskets</a:t>
            </a:r>
            <a:endParaRPr b="0" lang="en-US" sz="1940" spc="-1" strike="noStrike">
              <a:latin typeface="Arial"/>
            </a:endParaRPr>
          </a:p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Prep League (4</a:t>
            </a:r>
            <a:r>
              <a:rPr b="0" lang="en-US" sz="1939" spc="-1" strike="noStrike" baseline="30000">
                <a:solidFill>
                  <a:srgbClr val="000000"/>
                </a:solidFill>
                <a:latin typeface="Gill Sans MT"/>
                <a:ea typeface="Gill Sans MT"/>
              </a:rPr>
              <a:t>th</a:t>
            </a: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 &amp; 5</a:t>
            </a:r>
            <a:r>
              <a:rPr b="0" lang="en-US" sz="1939" spc="-1" strike="noStrike" baseline="30000">
                <a:solidFill>
                  <a:srgbClr val="000000"/>
                </a:solidFill>
                <a:latin typeface="Gill Sans MT"/>
                <a:ea typeface="Gill Sans MT"/>
              </a:rPr>
              <a:t>th</a:t>
            </a: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 graders) – separate boys and girls teams (MTM defense only)</a:t>
            </a:r>
            <a:endParaRPr b="0" lang="en-US" sz="1940" spc="-1" strike="noStrike">
              <a:latin typeface="Arial"/>
            </a:endParaRPr>
          </a:p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Middle League Boys (6</a:t>
            </a:r>
            <a:r>
              <a:rPr b="0" lang="en-US" sz="1939" spc="-1" strike="noStrike" baseline="30000">
                <a:solidFill>
                  <a:srgbClr val="000000"/>
                </a:solidFill>
                <a:latin typeface="Gill Sans MT"/>
                <a:ea typeface="Gill Sans MT"/>
              </a:rPr>
              <a:t>th</a:t>
            </a: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 &amp; 7th graders)</a:t>
            </a:r>
            <a:endParaRPr b="0" lang="en-US" sz="1940" spc="-1" strike="noStrike">
              <a:latin typeface="Arial"/>
            </a:endParaRPr>
          </a:p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Middle League Girls (6</a:t>
            </a:r>
            <a:r>
              <a:rPr b="0" lang="en-US" sz="1939" spc="-1" strike="noStrike" baseline="30000">
                <a:solidFill>
                  <a:srgbClr val="000000"/>
                </a:solidFill>
                <a:latin typeface="Gill Sans MT"/>
                <a:ea typeface="Gill Sans MT"/>
              </a:rPr>
              <a:t>th</a:t>
            </a: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 - 8</a:t>
            </a:r>
            <a:r>
              <a:rPr b="0" lang="en-US" sz="1939" spc="-1" strike="noStrike" baseline="30000">
                <a:solidFill>
                  <a:srgbClr val="000000"/>
                </a:solidFill>
                <a:latin typeface="Gill Sans MT"/>
                <a:ea typeface="Gill Sans MT"/>
              </a:rPr>
              <a:t>th</a:t>
            </a: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 graders)</a:t>
            </a:r>
            <a:endParaRPr b="0" lang="en-US" sz="1940" spc="-1" strike="noStrike">
              <a:latin typeface="Arial"/>
            </a:endParaRPr>
          </a:p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i="1" lang="en-US" sz="1940" spc="-1" strike="noStrike">
                <a:solidFill>
                  <a:srgbClr val="ff0000"/>
                </a:solidFill>
                <a:latin typeface="Gill Sans MT"/>
                <a:ea typeface="Gill Sans MT"/>
              </a:rPr>
              <a:t>New! </a:t>
            </a: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Boys and Girls Middle League Travel Teams</a:t>
            </a:r>
            <a:endParaRPr b="0" lang="en-US" sz="1940" spc="-1" strike="noStrike">
              <a:latin typeface="Arial"/>
            </a:endParaRPr>
          </a:p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Freshmen League Boys (8</a:t>
            </a:r>
            <a:r>
              <a:rPr b="0" lang="en-US" sz="1939" spc="-1" strike="noStrike" baseline="30000">
                <a:solidFill>
                  <a:srgbClr val="000000"/>
                </a:solidFill>
                <a:latin typeface="Gill Sans MT"/>
                <a:ea typeface="Gill Sans MT"/>
              </a:rPr>
              <a:t>th</a:t>
            </a: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 &amp; 9</a:t>
            </a:r>
            <a:r>
              <a:rPr b="0" lang="en-US" sz="1939" spc="-1" strike="noStrike" baseline="30000">
                <a:solidFill>
                  <a:srgbClr val="000000"/>
                </a:solidFill>
                <a:latin typeface="Gill Sans MT"/>
                <a:ea typeface="Gill Sans MT"/>
              </a:rPr>
              <a:t>th</a:t>
            </a: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 graders)</a:t>
            </a:r>
            <a:endParaRPr b="0" lang="en-US" sz="1940" spc="-1" strike="noStrike">
              <a:latin typeface="Arial"/>
            </a:endParaRPr>
          </a:p>
          <a:p>
            <a:pPr marL="221760" indent="-220320">
              <a:lnSpc>
                <a:spcPct val="120000"/>
              </a:lnSpc>
              <a:spcBef>
                <a:spcPts val="9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High School League (10</a:t>
            </a:r>
            <a:r>
              <a:rPr b="0" lang="en-US" sz="1939" spc="-1" strike="noStrike" baseline="30000">
                <a:solidFill>
                  <a:srgbClr val="000000"/>
                </a:solidFill>
                <a:latin typeface="Gill Sans MT"/>
                <a:ea typeface="Gill Sans MT"/>
              </a:rPr>
              <a:t>th</a:t>
            </a: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 – 12</a:t>
            </a:r>
            <a:r>
              <a:rPr b="0" lang="en-US" sz="1939" spc="-1" strike="noStrike" baseline="30000">
                <a:solidFill>
                  <a:srgbClr val="000000"/>
                </a:solidFill>
                <a:latin typeface="Gill Sans MT"/>
                <a:ea typeface="Gill Sans MT"/>
              </a:rPr>
              <a:t>th</a:t>
            </a:r>
            <a:r>
              <a:rPr b="0" lang="en-US" sz="1940" spc="-1" strike="noStrike">
                <a:solidFill>
                  <a:srgbClr val="000000"/>
                </a:solidFill>
                <a:latin typeface="Gill Sans MT"/>
                <a:ea typeface="Gill Sans MT"/>
              </a:rPr>
              <a:t>) and recent HS graduates who haven’t started college; max age 19 yrs old</a:t>
            </a:r>
            <a:endParaRPr b="0" lang="en-US" sz="1940" spc="-1" strike="noStrike">
              <a:latin typeface="Arial"/>
            </a:endParaRPr>
          </a:p>
        </p:txBody>
      </p:sp>
      <p:pic>
        <p:nvPicPr>
          <p:cNvPr id="159" name="47597.png" descr="47597.png"/>
          <p:cNvPicPr/>
          <p:nvPr/>
        </p:nvPicPr>
        <p:blipFill>
          <a:blip r:embed="rId1"/>
          <a:stretch/>
        </p:blipFill>
        <p:spPr>
          <a:xfrm>
            <a:off x="9970920" y="12240"/>
            <a:ext cx="2202480" cy="1467720"/>
          </a:xfrm>
          <a:prstGeom prst="rect">
            <a:avLst/>
          </a:prstGeom>
          <a:ln w="126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CustomShape 1"/>
          <p:cNvSpPr/>
          <p:nvPr/>
        </p:nvSpPr>
        <p:spPr>
          <a:xfrm>
            <a:off x="1451520" y="804600"/>
            <a:ext cx="9601920" cy="1047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3200" spc="-1" strike="noStrike" cap="all">
                <a:solidFill>
                  <a:srgbClr val="000000"/>
                </a:solidFill>
                <a:latin typeface="Gill Sans MT"/>
                <a:ea typeface="Gill Sans MT"/>
              </a:rPr>
              <a:t>Special Rules Requirements </a:t>
            </a:r>
            <a:endParaRPr b="0" lang="en-US" sz="3200" spc="-1" strike="noStrike">
              <a:latin typeface="Arial"/>
            </a:endParaRPr>
          </a:p>
        </p:txBody>
      </p:sp>
      <p:pic>
        <p:nvPicPr>
          <p:cNvPr id="161" name="47597.png" descr="47597.png"/>
          <p:cNvPicPr/>
          <p:nvPr/>
        </p:nvPicPr>
        <p:blipFill>
          <a:blip r:embed="rId1"/>
          <a:stretch/>
        </p:blipFill>
        <p:spPr>
          <a:xfrm>
            <a:off x="9970920" y="12240"/>
            <a:ext cx="2202480" cy="1467720"/>
          </a:xfrm>
          <a:prstGeom prst="rect">
            <a:avLst/>
          </a:prstGeom>
          <a:ln w="12600">
            <a:noFill/>
          </a:ln>
        </p:spPr>
      </p:pic>
      <p:sp>
        <p:nvSpPr>
          <p:cNvPr id="162" name="CustomShape 2"/>
          <p:cNvSpPr/>
          <p:nvPr/>
        </p:nvSpPr>
        <p:spPr>
          <a:xfrm>
            <a:off x="1451520" y="2036520"/>
            <a:ext cx="9601920" cy="34491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 marL="2286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Mandatory Play Rules</a:t>
            </a:r>
            <a:endParaRPr b="0" lang="en-US" sz="2000" spc="-1" strike="noStrike">
              <a:latin typeface="Arial"/>
            </a:endParaRPr>
          </a:p>
        </p:txBody>
      </p:sp>
      <p:pic>
        <p:nvPicPr>
          <p:cNvPr id="163" name="" descr=""/>
          <p:cNvPicPr/>
          <p:nvPr/>
        </p:nvPicPr>
        <p:blipFill>
          <a:blip r:embed="rId2"/>
          <a:srcRect l="14719" t="25025" r="40278" b="48902"/>
          <a:stretch/>
        </p:blipFill>
        <p:spPr>
          <a:xfrm>
            <a:off x="1828800" y="2514960"/>
            <a:ext cx="8915760" cy="27424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CustomShape 1"/>
          <p:cNvSpPr/>
          <p:nvPr/>
        </p:nvSpPr>
        <p:spPr>
          <a:xfrm>
            <a:off x="1451520" y="804600"/>
            <a:ext cx="9601920" cy="1047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3200" spc="-1" strike="noStrike" cap="all">
                <a:solidFill>
                  <a:srgbClr val="000000"/>
                </a:solidFill>
                <a:latin typeface="Gill Sans MT"/>
                <a:ea typeface="Gill Sans MT"/>
              </a:rPr>
              <a:t>Special Rules Requirements, cont’d </a:t>
            </a:r>
            <a:endParaRPr b="0" lang="en-US" sz="3200" spc="-1" strike="noStrike">
              <a:latin typeface="Arial"/>
            </a:endParaRPr>
          </a:p>
        </p:txBody>
      </p:sp>
      <p:pic>
        <p:nvPicPr>
          <p:cNvPr id="165" name="47597.png_1" descr="47597.png"/>
          <p:cNvPicPr/>
          <p:nvPr/>
        </p:nvPicPr>
        <p:blipFill>
          <a:blip r:embed="rId1"/>
          <a:stretch/>
        </p:blipFill>
        <p:spPr>
          <a:xfrm>
            <a:off x="9970920" y="12240"/>
            <a:ext cx="2202480" cy="1467720"/>
          </a:xfrm>
          <a:prstGeom prst="rect">
            <a:avLst/>
          </a:prstGeom>
          <a:ln w="12600">
            <a:noFill/>
          </a:ln>
        </p:spPr>
      </p:pic>
      <p:sp>
        <p:nvSpPr>
          <p:cNvPr id="166" name="CustomShape 2"/>
          <p:cNvSpPr/>
          <p:nvPr/>
        </p:nvSpPr>
        <p:spPr>
          <a:xfrm>
            <a:off x="1451520" y="2036520"/>
            <a:ext cx="9601920" cy="34491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 marL="2286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Pressing/Running Up the Score</a:t>
            </a:r>
            <a:endParaRPr b="0" lang="en-US" sz="2000" spc="-1" strike="noStrike">
              <a:latin typeface="Arial"/>
            </a:endParaRPr>
          </a:p>
          <a:p>
            <a:pPr lvl="2" marL="648000" indent="-216000">
              <a:lnSpc>
                <a:spcPct val="96000"/>
              </a:lnSpc>
              <a:spcBef>
                <a:spcPts val="100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Teams with 15+ point lead will not be allowed to press or play full court defense.</a:t>
            </a:r>
            <a:endParaRPr b="0" lang="en-US" sz="2000" spc="-1" strike="noStrike">
              <a:latin typeface="Arial"/>
            </a:endParaRPr>
          </a:p>
          <a:p>
            <a:pPr lvl="2" marL="648000" indent="-216000">
              <a:lnSpc>
                <a:spcPct val="96000"/>
              </a:lnSpc>
              <a:spcBef>
                <a:spcPts val="100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For Quarters 1-3, any time there is a 20+ point difference, the game clock runs continuously, except for mandatory substitutions or the game officials stop the clock (time out, injury, etc.)</a:t>
            </a:r>
            <a:endParaRPr b="0" lang="en-US" sz="2000" spc="-1" strike="noStrike">
              <a:latin typeface="Arial"/>
            </a:endParaRPr>
          </a:p>
          <a:p>
            <a:pPr lvl="2" marL="648000" indent="-216000">
              <a:lnSpc>
                <a:spcPct val="96000"/>
              </a:lnSpc>
              <a:spcBef>
                <a:spcPts val="100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Any time the lead drops below 20 points difference, the clock reverts to a stop clock</a:t>
            </a:r>
            <a:endParaRPr b="0" lang="en-US" sz="2000" spc="-1" strike="noStrike">
              <a:latin typeface="Arial"/>
            </a:endParaRPr>
          </a:p>
          <a:p>
            <a:pPr lvl="2" marL="648000" indent="-216000">
              <a:lnSpc>
                <a:spcPct val="96000"/>
              </a:lnSpc>
              <a:spcBef>
                <a:spcPts val="100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Once a 20-point lead is established in the 4th Quarter, the clock continues to run unless the game officials determine otherwise</a:t>
            </a:r>
            <a:endParaRPr b="0" lang="en-US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CustomShape 1"/>
          <p:cNvSpPr/>
          <p:nvPr/>
        </p:nvSpPr>
        <p:spPr>
          <a:xfrm>
            <a:off x="1451520" y="804600"/>
            <a:ext cx="9601920" cy="1047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3200" spc="-1" strike="noStrike" cap="all">
                <a:solidFill>
                  <a:srgbClr val="000000"/>
                </a:solidFill>
                <a:latin typeface="Gill Sans MT"/>
                <a:ea typeface="Gill Sans MT"/>
              </a:rPr>
              <a:t>Coaching Suggestions</a:t>
            </a:r>
            <a:endParaRPr b="0" lang="en-US" sz="3200" spc="-1" strike="noStrike">
              <a:latin typeface="Arial"/>
            </a:endParaRPr>
          </a:p>
        </p:txBody>
      </p:sp>
      <p:pic>
        <p:nvPicPr>
          <p:cNvPr id="168" name="47597.png_4" descr="47597.png"/>
          <p:cNvPicPr/>
          <p:nvPr/>
        </p:nvPicPr>
        <p:blipFill>
          <a:blip r:embed="rId1"/>
          <a:stretch/>
        </p:blipFill>
        <p:spPr>
          <a:xfrm>
            <a:off x="9970920" y="12240"/>
            <a:ext cx="2202480" cy="1467720"/>
          </a:xfrm>
          <a:prstGeom prst="rect">
            <a:avLst/>
          </a:prstGeom>
          <a:ln w="12600">
            <a:noFill/>
          </a:ln>
        </p:spPr>
      </p:pic>
      <p:sp>
        <p:nvSpPr>
          <p:cNvPr id="169" name="CustomShape 2"/>
          <p:cNvSpPr/>
          <p:nvPr/>
        </p:nvSpPr>
        <p:spPr>
          <a:xfrm>
            <a:off x="1451520" y="2036520"/>
            <a:ext cx="9601920" cy="34491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 marL="2286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Practice Planning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Line Up Planning to Meet Minimum Play Rules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Understand the Rules!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Truancy Clause – New!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endParaRPr b="0" lang="en-US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CustomShape 1"/>
          <p:cNvSpPr/>
          <p:nvPr/>
        </p:nvSpPr>
        <p:spPr>
          <a:xfrm>
            <a:off x="1451520" y="804600"/>
            <a:ext cx="9601920" cy="1047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3200" spc="-1" strike="noStrike" cap="all">
                <a:solidFill>
                  <a:srgbClr val="000000"/>
                </a:solidFill>
                <a:latin typeface="Gill Sans MT"/>
                <a:ea typeface="Gill Sans MT"/>
              </a:rPr>
              <a:t>Special Rules Requirements, cont’d </a:t>
            </a:r>
            <a:endParaRPr b="0" lang="en-US" sz="3200" spc="-1" strike="noStrike">
              <a:latin typeface="Arial"/>
            </a:endParaRPr>
          </a:p>
        </p:txBody>
      </p:sp>
      <p:pic>
        <p:nvPicPr>
          <p:cNvPr id="171" name="47597.png_2" descr="47597.png"/>
          <p:cNvPicPr/>
          <p:nvPr/>
        </p:nvPicPr>
        <p:blipFill>
          <a:blip r:embed="rId1"/>
          <a:stretch/>
        </p:blipFill>
        <p:spPr>
          <a:xfrm>
            <a:off x="9970920" y="12240"/>
            <a:ext cx="2202480" cy="1467720"/>
          </a:xfrm>
          <a:prstGeom prst="rect">
            <a:avLst/>
          </a:prstGeom>
          <a:ln w="12600">
            <a:noFill/>
          </a:ln>
        </p:spPr>
      </p:pic>
      <p:sp>
        <p:nvSpPr>
          <p:cNvPr id="172" name="CustomShape 2"/>
          <p:cNvSpPr/>
          <p:nvPr/>
        </p:nvSpPr>
        <p:spPr>
          <a:xfrm>
            <a:off x="1451520" y="2036520"/>
            <a:ext cx="9601920" cy="34491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 marL="2286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Uniform Wear</a:t>
            </a:r>
            <a:endParaRPr b="0" lang="en-US" sz="2000" spc="-1" strike="noStrike">
              <a:latin typeface="Arial"/>
            </a:endParaRPr>
          </a:p>
          <a:p>
            <a:pPr lvl="2" marL="648000" indent="-216000">
              <a:lnSpc>
                <a:spcPct val="96000"/>
              </a:lnSpc>
              <a:spcBef>
                <a:spcPts val="100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Players are allowed allowed to wear shirts underneath their jerseys but it must adhere to the following mandate</a:t>
            </a:r>
            <a:endParaRPr b="0" lang="en-US" sz="2000" spc="-1" strike="noStrike">
              <a:latin typeface="Arial"/>
            </a:endParaRPr>
          </a:p>
          <a:p>
            <a:pPr lvl="3" marL="864000" indent="-216000">
              <a:lnSpc>
                <a:spcPct val="96000"/>
              </a:lnSpc>
              <a:spcBef>
                <a:spcPts val="100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Home (White Side of Jersey) - White T-Shirt or Shirt with No Sleeves</a:t>
            </a:r>
            <a:endParaRPr b="0" lang="en-US" sz="2000" spc="-1" strike="noStrike">
              <a:latin typeface="Arial"/>
            </a:endParaRPr>
          </a:p>
          <a:p>
            <a:pPr lvl="3" marL="864000" indent="-216000">
              <a:lnSpc>
                <a:spcPct val="96000"/>
              </a:lnSpc>
              <a:spcBef>
                <a:spcPts val="100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Gill Sans MT"/>
              </a:rPr>
              <a:t>Away (Colored/Non-White Side of Jersey) - Black T-Shirt or Shirt with No Sleeves</a:t>
            </a:r>
            <a:endParaRPr b="0" lang="en-US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CustomShape 1"/>
          <p:cNvSpPr/>
          <p:nvPr/>
        </p:nvSpPr>
        <p:spPr>
          <a:xfrm>
            <a:off x="1451520" y="804600"/>
            <a:ext cx="9601920" cy="1047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endParaRPr b="0" lang="en-US" sz="18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3200" spc="-1" strike="noStrike" cap="all">
                <a:solidFill>
                  <a:srgbClr val="000000"/>
                </a:solidFill>
                <a:latin typeface="Gill Sans MT"/>
                <a:ea typeface="Gill Sans MT"/>
              </a:rPr>
              <a:t>League INFO/points of contact</a:t>
            </a:r>
            <a:endParaRPr b="0" lang="en-US" sz="3200" spc="-1" strike="noStrike">
              <a:latin typeface="Arial"/>
            </a:endParaRPr>
          </a:p>
        </p:txBody>
      </p:sp>
      <p:sp>
        <p:nvSpPr>
          <p:cNvPr id="174" name="CustomShape 2"/>
          <p:cNvSpPr/>
          <p:nvPr/>
        </p:nvSpPr>
        <p:spPr>
          <a:xfrm>
            <a:off x="1451520" y="2036520"/>
            <a:ext cx="9601920" cy="34491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45000" bIns="45000">
            <a:noAutofit/>
          </a:bodyPr>
          <a:p>
            <a:pPr marL="2286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DejaVu Sans"/>
              </a:rPr>
              <a:t>Website: </a:t>
            </a:r>
            <a:r>
              <a:rPr b="0" lang="en-US" sz="2000" spc="-1" strike="noStrike" u="sng">
                <a:solidFill>
                  <a:srgbClr val="0000ff"/>
                </a:solidFill>
                <a:uFillTx/>
                <a:latin typeface="Gill Sans MT"/>
                <a:ea typeface="DejaVu Sans"/>
                <a:hlinkClick r:id="rId1"/>
              </a:rPr>
              <a:t>https://www.epwba.org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DejaVu Sans"/>
              </a:rPr>
              <a:t>President/League Commissioner: </a:t>
            </a:r>
            <a:endParaRPr b="0" lang="en-US" sz="2000" spc="-1" strike="noStrike">
              <a:latin typeface="Arial"/>
            </a:endParaRPr>
          </a:p>
          <a:p>
            <a:pPr lvl="1" marL="6858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DejaVu Sans"/>
              </a:rPr>
              <a:t>Darrell Randolph, (571) 494-1821</a:t>
            </a:r>
            <a:endParaRPr b="0" lang="en-US" sz="2000" spc="-1" strike="noStrike">
              <a:latin typeface="Arial"/>
            </a:endParaRPr>
          </a:p>
          <a:p>
            <a:pPr lvl="1" marL="6858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DejaVu Sans"/>
              </a:rPr>
              <a:t>epwba.commissioner@gmail.com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DejaVu Sans"/>
              </a:rPr>
              <a:t>League Administrator/Scheduler:</a:t>
            </a:r>
            <a:endParaRPr b="0" lang="en-US" sz="2000" spc="-1" strike="noStrike">
              <a:latin typeface="Arial"/>
            </a:endParaRPr>
          </a:p>
          <a:p>
            <a:pPr lvl="1" marL="6858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DejaVu Sans"/>
              </a:rPr>
              <a:t>Marcus Atkinson, (703) 957-8405</a:t>
            </a:r>
            <a:endParaRPr b="0" lang="en-US" sz="2000" spc="-1" strike="noStrike">
              <a:latin typeface="Arial"/>
            </a:endParaRPr>
          </a:p>
          <a:p>
            <a:pPr lvl="1" marL="6858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DejaVu Sans"/>
                <a:hlinkClick r:id="rId2"/>
              </a:rPr>
              <a:t>meatkins09@gmail.com</a:t>
            </a:r>
            <a:endParaRPr b="0" lang="en-US" sz="2000" spc="-1" strike="noStrike">
              <a:latin typeface="Arial"/>
            </a:endParaRPr>
          </a:p>
          <a:p>
            <a:pPr marL="228600" indent="-227160">
              <a:lnSpc>
                <a:spcPct val="96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  <a:ea typeface="DejaVu Sans"/>
              </a:rPr>
              <a:t>Check out the “Coaches Corner” on the Website on the Right Side of the Menu</a:t>
            </a:r>
            <a:endParaRPr b="0" lang="en-US" sz="2000" spc="-1" strike="noStrike">
              <a:latin typeface="Arial"/>
            </a:endParaRPr>
          </a:p>
        </p:txBody>
      </p:sp>
      <p:pic>
        <p:nvPicPr>
          <p:cNvPr id="175" name="47597.png" descr="47597.png"/>
          <p:cNvPicPr/>
          <p:nvPr/>
        </p:nvPicPr>
        <p:blipFill>
          <a:blip r:embed="rId3"/>
          <a:stretch/>
        </p:blipFill>
        <p:spPr>
          <a:xfrm>
            <a:off x="9970920" y="12240"/>
            <a:ext cx="2202480" cy="1467720"/>
          </a:xfrm>
          <a:prstGeom prst="rect">
            <a:avLst/>
          </a:prstGeom>
          <a:ln w="126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CustomShape 1"/>
          <p:cNvSpPr/>
          <p:nvPr/>
        </p:nvSpPr>
        <p:spPr>
          <a:xfrm>
            <a:off x="1451520" y="804600"/>
            <a:ext cx="9601920" cy="1047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77" name="47597.png_3" descr="47597.png"/>
          <p:cNvPicPr/>
          <p:nvPr/>
        </p:nvPicPr>
        <p:blipFill>
          <a:blip r:embed="rId1"/>
          <a:stretch/>
        </p:blipFill>
        <p:spPr>
          <a:xfrm>
            <a:off x="9970920" y="12240"/>
            <a:ext cx="2202480" cy="1467720"/>
          </a:xfrm>
          <a:prstGeom prst="rect">
            <a:avLst/>
          </a:prstGeom>
          <a:ln w="12600">
            <a:noFill/>
          </a:ln>
        </p:spPr>
      </p:pic>
      <p:sp>
        <p:nvSpPr>
          <p:cNvPr id="178" name="TextShape 2"/>
          <p:cNvSpPr txBox="1"/>
          <p:nvPr/>
        </p:nvSpPr>
        <p:spPr>
          <a:xfrm>
            <a:off x="457200" y="2514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en-US" sz="4400" spc="-1" strike="noStrike">
                <a:latin typeface="Arial"/>
              </a:rPr>
              <a:t>Questions/Comments/Concerns?</a:t>
            </a:r>
            <a:endParaRPr b="0" lang="en-US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937</TotalTime>
  <Application>LibreOffice/7.0.4.2$Windows_X86_64 LibreOffice_project/dcf040e67528d9187c66b2379df5ea4407429775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Study</dc:creator>
  <dc:description/>
  <dc:language>en-US</dc:language>
  <cp:lastModifiedBy/>
  <dcterms:modified xsi:type="dcterms:W3CDTF">2024-10-25T23:23:30Z</dcterms:modified>
  <cp:revision>17</cp:revision>
  <dc:subject/>
  <dc:title>EPWBA 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r8>10</vt:r8>
  </property>
</Properties>
</file>